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handoutMasterIdLst>
    <p:handoutMasterId r:id="rId39"/>
  </p:handoutMasterIdLst>
  <p:sldIdLst>
    <p:sldId id="256" r:id="rId2"/>
    <p:sldId id="257" r:id="rId3"/>
    <p:sldId id="316" r:id="rId4"/>
    <p:sldId id="320" r:id="rId5"/>
    <p:sldId id="321" r:id="rId6"/>
    <p:sldId id="343" r:id="rId7"/>
    <p:sldId id="317" r:id="rId8"/>
    <p:sldId id="301" r:id="rId9"/>
    <p:sldId id="330" r:id="rId10"/>
    <p:sldId id="331" r:id="rId11"/>
    <p:sldId id="332" r:id="rId12"/>
    <p:sldId id="281" r:id="rId13"/>
    <p:sldId id="303" r:id="rId14"/>
    <p:sldId id="304" r:id="rId15"/>
    <p:sldId id="325" r:id="rId16"/>
    <p:sldId id="337" r:id="rId17"/>
    <p:sldId id="338" r:id="rId18"/>
    <p:sldId id="341" r:id="rId19"/>
    <p:sldId id="326" r:id="rId20"/>
    <p:sldId id="306" r:id="rId21"/>
    <p:sldId id="262" r:id="rId22"/>
    <p:sldId id="311" r:id="rId23"/>
    <p:sldId id="288" r:id="rId24"/>
    <p:sldId id="283" r:id="rId25"/>
    <p:sldId id="284" r:id="rId26"/>
    <p:sldId id="328" r:id="rId27"/>
    <p:sldId id="339" r:id="rId28"/>
    <p:sldId id="350" r:id="rId29"/>
    <p:sldId id="360" r:id="rId30"/>
    <p:sldId id="359" r:id="rId31"/>
    <p:sldId id="291" r:id="rId32"/>
    <p:sldId id="329" r:id="rId33"/>
    <p:sldId id="340" r:id="rId34"/>
    <p:sldId id="346" r:id="rId35"/>
    <p:sldId id="369" r:id="rId36"/>
    <p:sldId id="345" r:id="rId37"/>
  </p:sldIdLst>
  <p:sldSz cx="9144000" cy="6858000" type="screen4x3"/>
  <p:notesSz cx="6858000" cy="91011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76686" autoAdjust="0"/>
  </p:normalViewPr>
  <p:slideViewPr>
    <p:cSldViewPr>
      <p:cViewPr>
        <p:scale>
          <a:sx n="86" d="100"/>
          <a:sy n="86" d="100"/>
        </p:scale>
        <p:origin x="-235" y="806"/>
      </p:cViewPr>
      <p:guideLst>
        <p:guide orient="horz" pos="2160"/>
        <p:guide pos="2880"/>
      </p:guideLst>
    </p:cSldViewPr>
  </p:slideViewPr>
  <p:notesTextViewPr>
    <p:cViewPr>
      <p:scale>
        <a:sx n="1" d="1"/>
        <a:sy n="1" d="1"/>
      </p:scale>
      <p:origin x="0" y="82"/>
    </p:cViewPr>
  </p:notesTextViewPr>
  <p:sorterViewPr>
    <p:cViewPr>
      <p:scale>
        <a:sx n="86" d="100"/>
        <a:sy n="86" d="100"/>
      </p:scale>
      <p:origin x="0" y="3566"/>
    </p:cViewPr>
  </p:sorterViewPr>
  <p:notesViewPr>
    <p:cSldViewPr>
      <p:cViewPr varScale="1">
        <p:scale>
          <a:sx n="74" d="100"/>
          <a:sy n="74" d="100"/>
        </p:scale>
        <p:origin x="-2880" y="-62"/>
      </p:cViewPr>
      <p:guideLst>
        <p:guide orient="horz" pos="2866"/>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505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5057"/>
          </a:xfrm>
          <a:prstGeom prst="rect">
            <a:avLst/>
          </a:prstGeom>
        </p:spPr>
        <p:txBody>
          <a:bodyPr vert="horz" lIns="91440" tIns="45720" rIns="91440" bIns="45720" rtlCol="0"/>
          <a:lstStyle>
            <a:lvl1pPr algn="r">
              <a:defRPr sz="1200"/>
            </a:lvl1pPr>
          </a:lstStyle>
          <a:p>
            <a:fld id="{0898C6AD-588D-4247-9AAB-7500B23783E1}" type="datetimeFigureOut">
              <a:rPr lang="en-US" smtClean="0"/>
              <a:t>1/7/2013</a:t>
            </a:fld>
            <a:endParaRPr lang="en-US"/>
          </a:p>
        </p:txBody>
      </p:sp>
      <p:sp>
        <p:nvSpPr>
          <p:cNvPr id="4" name="Footer Placeholder 3"/>
          <p:cNvSpPr>
            <a:spLocks noGrp="1"/>
          </p:cNvSpPr>
          <p:nvPr>
            <p:ph type="ftr" sz="quarter" idx="2"/>
          </p:nvPr>
        </p:nvSpPr>
        <p:spPr>
          <a:xfrm>
            <a:off x="0" y="8644501"/>
            <a:ext cx="2971800" cy="45505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44501"/>
            <a:ext cx="2971800" cy="455057"/>
          </a:xfrm>
          <a:prstGeom prst="rect">
            <a:avLst/>
          </a:prstGeom>
        </p:spPr>
        <p:txBody>
          <a:bodyPr vert="horz" lIns="91440" tIns="45720" rIns="91440" bIns="45720" rtlCol="0" anchor="b"/>
          <a:lstStyle>
            <a:lvl1pPr algn="r">
              <a:defRPr sz="1200"/>
            </a:lvl1pPr>
          </a:lstStyle>
          <a:p>
            <a:fld id="{AAE84403-3C48-49B5-BF86-6C855B1DFD2A}" type="slidenum">
              <a:rPr lang="en-US" smtClean="0"/>
              <a:t>‹#›</a:t>
            </a:fld>
            <a:endParaRPr lang="en-US"/>
          </a:p>
        </p:txBody>
      </p:sp>
    </p:spTree>
    <p:extLst>
      <p:ext uri="{BB962C8B-B14F-4D97-AF65-F5344CB8AC3E}">
        <p14:creationId xmlns:p14="http://schemas.microsoft.com/office/powerpoint/2010/main" val="3508336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505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5057"/>
          </a:xfrm>
          <a:prstGeom prst="rect">
            <a:avLst/>
          </a:prstGeom>
        </p:spPr>
        <p:txBody>
          <a:bodyPr vert="horz" lIns="91440" tIns="45720" rIns="91440" bIns="45720" rtlCol="0"/>
          <a:lstStyle>
            <a:lvl1pPr algn="r">
              <a:defRPr sz="1200"/>
            </a:lvl1pPr>
          </a:lstStyle>
          <a:p>
            <a:fld id="{11252335-C030-4F6F-B02C-7E2177127BB2}" type="datetimeFigureOut">
              <a:rPr lang="en-US" smtClean="0"/>
              <a:t>1/7/2013</a:t>
            </a:fld>
            <a:endParaRPr lang="en-US"/>
          </a:p>
        </p:txBody>
      </p:sp>
      <p:sp>
        <p:nvSpPr>
          <p:cNvPr id="4" name="Slide Image Placeholder 3"/>
          <p:cNvSpPr>
            <a:spLocks noGrp="1" noRot="1" noChangeAspect="1"/>
          </p:cNvSpPr>
          <p:nvPr>
            <p:ph type="sldImg" idx="2"/>
          </p:nvPr>
        </p:nvSpPr>
        <p:spPr>
          <a:xfrm>
            <a:off x="1154113" y="682625"/>
            <a:ext cx="4549775" cy="34131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23041"/>
            <a:ext cx="5486400" cy="40955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44501"/>
            <a:ext cx="2971800" cy="45505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44501"/>
            <a:ext cx="2971800" cy="455057"/>
          </a:xfrm>
          <a:prstGeom prst="rect">
            <a:avLst/>
          </a:prstGeom>
        </p:spPr>
        <p:txBody>
          <a:bodyPr vert="horz" lIns="91440" tIns="45720" rIns="91440" bIns="45720" rtlCol="0" anchor="b"/>
          <a:lstStyle>
            <a:lvl1pPr algn="r">
              <a:defRPr sz="1200"/>
            </a:lvl1pPr>
          </a:lstStyle>
          <a:p>
            <a:fld id="{DD057CBA-E4E9-447A-A016-BD3D7160DF34}" type="slidenum">
              <a:rPr lang="en-US" smtClean="0"/>
              <a:t>‹#›</a:t>
            </a:fld>
            <a:endParaRPr lang="en-US"/>
          </a:p>
        </p:txBody>
      </p:sp>
    </p:spTree>
    <p:extLst>
      <p:ext uri="{BB962C8B-B14F-4D97-AF65-F5344CB8AC3E}">
        <p14:creationId xmlns:p14="http://schemas.microsoft.com/office/powerpoint/2010/main" val="1891696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1</a:t>
            </a:fld>
            <a:endParaRPr lang="en-US"/>
          </a:p>
        </p:txBody>
      </p:sp>
    </p:spTree>
    <p:extLst>
      <p:ext uri="{BB962C8B-B14F-4D97-AF65-F5344CB8AC3E}">
        <p14:creationId xmlns:p14="http://schemas.microsoft.com/office/powerpoint/2010/main" val="838499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smtClean="0"/>
              <a:t>Haz-Map</a:t>
            </a:r>
          </a:p>
        </p:txBody>
      </p:sp>
      <p:sp>
        <p:nvSpPr>
          <p:cNvPr id="7987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895879-78EB-45A1-92B0-D47EA22A11CB}" type="slidenum">
              <a:rPr lang="en-US" smtClean="0"/>
              <a:pPr fontAlgn="base">
                <a:spcBef>
                  <a:spcPct val="0"/>
                </a:spcBef>
                <a:spcAft>
                  <a:spcPct val="0"/>
                </a:spcAft>
                <a:defRPr/>
              </a:pPr>
              <a:t>10</a:t>
            </a:fld>
            <a:endParaRPr lang="en-US" smtClean="0"/>
          </a:p>
        </p:txBody>
      </p:sp>
      <p:sp>
        <p:nvSpPr>
          <p:cNvPr id="82948"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9"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The Chemicals table has 5998 records with each record having more than 50 fields. The fields are used to store information about the properties of the chemical, such as its vapor pressure (a number) and whether or not it is known to cause occupational asthma (yes or no). Because </a:t>
            </a:r>
            <a:r>
              <a:rPr lang="en-US" dirty="0" err="1" smtClean="0"/>
              <a:t>Haz</a:t>
            </a:r>
            <a:r>
              <a:rPr lang="en-US" dirty="0" smtClean="0"/>
              <a:t>-Map is a relational database, chemicals can be linked to industrial processes, for example, welding, and also to hobbies and other non-occupational activities explored in the occupational history. The bi-directional arrows mean that you can find all processes associated with lead or all chemicals associated with welding.</a:t>
            </a:r>
            <a:endParaRPr lang="en-US" sz="100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smtClean="0"/>
              <a:t>Haz-Map</a:t>
            </a:r>
          </a:p>
        </p:txBody>
      </p:sp>
      <p:sp>
        <p:nvSpPr>
          <p:cNvPr id="8192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F98C85-3CAE-4D09-A78F-3870D425E634}" type="slidenum">
              <a:rPr lang="en-US" smtClean="0"/>
              <a:pPr fontAlgn="base">
                <a:spcBef>
                  <a:spcPct val="0"/>
                </a:spcBef>
                <a:spcAft>
                  <a:spcPct val="0"/>
                </a:spcAft>
                <a:defRPr/>
              </a:pPr>
              <a:t>11</a:t>
            </a:fld>
            <a:endParaRPr lang="en-US" smtClean="0"/>
          </a:p>
        </p:txBody>
      </p:sp>
      <p:sp>
        <p:nvSpPr>
          <p:cNvPr id="8397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3"/>
          <p:cNvSpPr>
            <a:spLocks noGrp="1" noChangeArrowheads="1"/>
          </p:cNvSpPr>
          <p:nvPr>
            <p:ph type="body" idx="1"/>
          </p:nvPr>
        </p:nvSpPr>
        <p:spPr bwMode="auto">
          <a:xfrm>
            <a:off x="838814" y="4302356"/>
            <a:ext cx="5028279" cy="409392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hangingPunct="1"/>
            <a:r>
              <a:rPr lang="en-US" dirty="0" smtClean="0"/>
              <a:t>At this level, only the Diseases table is used directly in the SEM database. But the other tables are important indexes for mapping occupational toxicology. The diseases level of Haz-Map shows relationships between diseases and jobs or industries. The first step in building the content for the disease level of the database was to list and define the most important occupational diseases. Next, each disease was linked to one or more hazardous job task. In documented cases, what was the worker doing that caused the exposure to a sufficient dose that led to the disease? Finally, each job task was linked to the appropriate jobs and industries. Notice that hazardous</a:t>
            </a:r>
            <a:r>
              <a:rPr lang="en-US" baseline="0" dirty="0" smtClean="0"/>
              <a:t> job tasks are the intermediate link between occupational diseases and specific jobs or industries.</a:t>
            </a:r>
            <a:r>
              <a:rPr lang="en-US" dirty="0" smtClean="0"/>
              <a:t> Before</a:t>
            </a:r>
            <a:r>
              <a:rPr lang="en-US" baseline="0" dirty="0" smtClean="0"/>
              <a:t> looking at job tasks, I want to go back three slides to emphasize for you the most important relationship in Haz-Map for the SEM database, the agent-disease relationship.</a:t>
            </a: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12</a:t>
            </a:fld>
            <a:endParaRPr lang="en-US"/>
          </a:p>
        </p:txBody>
      </p:sp>
    </p:spTree>
    <p:extLst>
      <p:ext uri="{BB962C8B-B14F-4D97-AF65-F5344CB8AC3E}">
        <p14:creationId xmlns:p14="http://schemas.microsoft.com/office/powerpoint/2010/main" val="1615051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smtClean="0"/>
              <a:t>Haz-Map</a:t>
            </a:r>
          </a:p>
        </p:txBody>
      </p:sp>
      <p:sp>
        <p:nvSpPr>
          <p:cNvPr id="8397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08AAB7-9931-4A08-B367-F5BA1EC21260}" type="slidenum">
              <a:rPr lang="en-US" smtClean="0"/>
              <a:pPr fontAlgn="base">
                <a:spcBef>
                  <a:spcPct val="0"/>
                </a:spcBef>
                <a:spcAft>
                  <a:spcPct val="0"/>
                </a:spcAft>
                <a:defRPr/>
              </a:pPr>
              <a:t>13</a:t>
            </a:fld>
            <a:endParaRPr lang="en-US" smtClean="0"/>
          </a:p>
        </p:txBody>
      </p:sp>
      <p:sp>
        <p:nvSpPr>
          <p:cNvPr id="8704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000" dirty="0" smtClean="0"/>
              <a:t>Each job task is linked to one or more diseases and one or more jobs and industries. For example “Extract coal” is linked to 4 mining job titles</a:t>
            </a:r>
            <a:r>
              <a:rPr lang="en-US" sz="1000" baseline="0" dirty="0" smtClean="0"/>
              <a:t> and 3 coal industry titles as well as to 3 diseases: CWP, CWP (complicated), and COPD.</a:t>
            </a:r>
            <a:endParaRPr lang="en-US" sz="100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smtClean="0"/>
              <a:t>Haz-Map</a:t>
            </a:r>
          </a:p>
        </p:txBody>
      </p:sp>
      <p:sp>
        <p:nvSpPr>
          <p:cNvPr id="8499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13BB456-3FCE-465F-BF60-9927ED18A85C}" type="slidenum">
              <a:rPr lang="en-US" smtClean="0"/>
              <a:pPr fontAlgn="base">
                <a:spcBef>
                  <a:spcPct val="0"/>
                </a:spcBef>
                <a:spcAft>
                  <a:spcPct val="0"/>
                </a:spcAft>
                <a:defRPr/>
              </a:pPr>
              <a:t>14</a:t>
            </a:fld>
            <a:endParaRPr lang="en-US" smtClean="0"/>
          </a:p>
        </p:txBody>
      </p:sp>
      <p:sp>
        <p:nvSpPr>
          <p:cNvPr id="8806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15</a:t>
            </a:fld>
            <a:endParaRPr lang="en-US"/>
          </a:p>
        </p:txBody>
      </p:sp>
    </p:spTree>
    <p:extLst>
      <p:ext uri="{BB962C8B-B14F-4D97-AF65-F5344CB8AC3E}">
        <p14:creationId xmlns:p14="http://schemas.microsoft.com/office/powerpoint/2010/main" val="41155019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16</a:t>
            </a:fld>
            <a:endParaRPr lang="en-US"/>
          </a:p>
        </p:txBody>
      </p:sp>
    </p:spTree>
    <p:extLst>
      <p:ext uri="{BB962C8B-B14F-4D97-AF65-F5344CB8AC3E}">
        <p14:creationId xmlns:p14="http://schemas.microsoft.com/office/powerpoint/2010/main" val="112313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17</a:t>
            </a:fld>
            <a:endParaRPr lang="en-US"/>
          </a:p>
        </p:txBody>
      </p:sp>
    </p:spTree>
    <p:extLst>
      <p:ext uri="{BB962C8B-B14F-4D97-AF65-F5344CB8AC3E}">
        <p14:creationId xmlns:p14="http://schemas.microsoft.com/office/powerpoint/2010/main" val="7730812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IVCD =</a:t>
            </a:r>
            <a:r>
              <a:rPr lang="en-US" baseline="0" dirty="0" smtClean="0"/>
              <a:t> Irritant-induced Vocal Cord Dysfunction. </a:t>
            </a:r>
            <a:r>
              <a:rPr lang="en-US" baseline="0" dirty="0" err="1" smtClean="0"/>
              <a:t>Mullan</a:t>
            </a:r>
            <a:r>
              <a:rPr lang="en-US" baseline="0" dirty="0" smtClean="0"/>
              <a:t> &amp; Murthy did not list d</a:t>
            </a:r>
            <a:r>
              <a:rPr lang="en-US" dirty="0" smtClean="0"/>
              <a:t>iseases</a:t>
            </a:r>
            <a:r>
              <a:rPr lang="en-US" baseline="0" dirty="0" smtClean="0"/>
              <a:t> caused by metals separately but under diseases such as allergic contact dermatitis, renal failure, pneumonitis, asthma, and secondary Parkinson’s disease.</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18</a:t>
            </a:fld>
            <a:endParaRPr lang="en-US"/>
          </a:p>
        </p:txBody>
      </p:sp>
    </p:spTree>
    <p:extLst>
      <p:ext uri="{BB962C8B-B14F-4D97-AF65-F5344CB8AC3E}">
        <p14:creationId xmlns:p14="http://schemas.microsoft.com/office/powerpoint/2010/main" val="26817795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 “Haz-Map Exposure Assessment: Main Web Pages, Websites, and Books.”</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19</a:t>
            </a:fld>
            <a:endParaRPr lang="en-US"/>
          </a:p>
        </p:txBody>
      </p:sp>
    </p:spTree>
    <p:extLst>
      <p:ext uri="{BB962C8B-B14F-4D97-AF65-F5344CB8AC3E}">
        <p14:creationId xmlns:p14="http://schemas.microsoft.com/office/powerpoint/2010/main" val="4030456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2</a:t>
            </a:fld>
            <a:endParaRPr lang="en-US"/>
          </a:p>
        </p:txBody>
      </p:sp>
    </p:spTree>
    <p:extLst>
      <p:ext uri="{BB962C8B-B14F-4D97-AF65-F5344CB8AC3E}">
        <p14:creationId xmlns:p14="http://schemas.microsoft.com/office/powerpoint/2010/main" val="21969866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Examples of websites with</a:t>
            </a:r>
            <a:r>
              <a:rPr lang="en-US" baseline="0" dirty="0" smtClean="0"/>
              <a:t> reference material</a:t>
            </a:r>
            <a:r>
              <a:rPr lang="en-US" dirty="0" smtClean="0"/>
              <a:t> are those of ATSDR, EPA, CDC, NIOSH, NLM, NTP, IARC, and OSHA.</a:t>
            </a:r>
          </a:p>
        </p:txBody>
      </p:sp>
      <p:sp>
        <p:nvSpPr>
          <p:cNvPr id="4" name="Slide Number Placeholder 3"/>
          <p:cNvSpPr>
            <a:spLocks noGrp="1"/>
          </p:cNvSpPr>
          <p:nvPr>
            <p:ph type="sldNum" sz="quarter" idx="5"/>
          </p:nvPr>
        </p:nvSpPr>
        <p:spPr/>
        <p:txBody>
          <a:bodyPr/>
          <a:lstStyle/>
          <a:p>
            <a:pPr>
              <a:defRPr/>
            </a:pPr>
            <a:fld id="{53392E27-05BF-48CA-8189-F1687499F7BC}"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These are the two main portals I use to access toxicology information on the Internet.</a:t>
            </a:r>
          </a:p>
        </p:txBody>
      </p:sp>
      <p:sp>
        <p:nvSpPr>
          <p:cNvPr id="4" name="Slide Number Placeholder 3"/>
          <p:cNvSpPr>
            <a:spLocks noGrp="1"/>
          </p:cNvSpPr>
          <p:nvPr>
            <p:ph type="sldNum" sz="quarter" idx="10"/>
          </p:nvPr>
        </p:nvSpPr>
        <p:spPr/>
        <p:txBody>
          <a:bodyPr/>
          <a:lstStyle/>
          <a:p>
            <a:fld id="{DD057CBA-E4E9-447A-A016-BD3D7160DF34}" type="slidenum">
              <a:rPr lang="en-US" smtClean="0"/>
              <a:t>21</a:t>
            </a:fld>
            <a:endParaRPr lang="en-US"/>
          </a:p>
        </p:txBody>
      </p:sp>
    </p:spTree>
    <p:extLst>
      <p:ext uri="{BB962C8B-B14F-4D97-AF65-F5344CB8AC3E}">
        <p14:creationId xmlns:p14="http://schemas.microsoft.com/office/powerpoint/2010/main" val="37501229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handouts, “Occupational</a:t>
            </a:r>
            <a:r>
              <a:rPr lang="en-US" baseline="0" dirty="0" smtClean="0"/>
              <a:t> Diseases in Haz-Map” and the scientific paper, “Occupational Factors and Risk of Parkinson’s Disease: A Population-Based Case-Control Study.”</a:t>
            </a:r>
          </a:p>
          <a:p>
            <a:r>
              <a:rPr lang="en-US" baseline="0" dirty="0" smtClean="0"/>
              <a:t>Explain 1</a:t>
            </a:r>
            <a:r>
              <a:rPr lang="en-US" baseline="30000" dirty="0" smtClean="0"/>
              <a:t>st</a:t>
            </a:r>
            <a:r>
              <a:rPr lang="en-US" baseline="0" dirty="0" smtClean="0"/>
              <a:t> handout and why 2</a:t>
            </a:r>
            <a:r>
              <a:rPr lang="en-US" baseline="30000" dirty="0" smtClean="0"/>
              <a:t>nd</a:t>
            </a:r>
            <a:r>
              <a:rPr lang="en-US" baseline="0" dirty="0" smtClean="0"/>
              <a:t> handout included.</a:t>
            </a:r>
          </a:p>
          <a:p>
            <a:r>
              <a:rPr lang="en-US" sz="1200" kern="1200" dirty="0" smtClean="0">
                <a:solidFill>
                  <a:schemeClr val="tx1"/>
                </a:solidFill>
                <a:effectLst/>
                <a:latin typeface="+mn-lt"/>
                <a:ea typeface="+mn-ea"/>
                <a:cs typeface="+mn-cs"/>
              </a:rPr>
              <a:t>"It is emphasized that not all epidemiological studies are equally informative or of equal quality. Some have low statistical power and provide little information on risks; others are so susceptible to potential or actual biases that findings have little or no validity. It is important to consider methodological issues when interpreting the evidence from different studies, and it is the consistency of findings in different studies conducted by different investigators in different parts of the world that is most informative." [John </a:t>
            </a:r>
            <a:r>
              <a:rPr lang="en-US" sz="1200" kern="1200" dirty="0" err="1" smtClean="0">
                <a:solidFill>
                  <a:schemeClr val="tx1"/>
                </a:solidFill>
                <a:effectLst/>
                <a:latin typeface="+mn-lt"/>
                <a:ea typeface="+mn-ea"/>
                <a:cs typeface="+mn-cs"/>
              </a:rPr>
              <a:t>Boice</a:t>
            </a:r>
            <a:r>
              <a:rPr lang="en-US" sz="1200" kern="1200" dirty="0" smtClean="0">
                <a:solidFill>
                  <a:schemeClr val="tx1"/>
                </a:solidFill>
                <a:effectLst/>
                <a:latin typeface="+mn-lt"/>
                <a:ea typeface="+mn-ea"/>
                <a:cs typeface="+mn-cs"/>
              </a:rPr>
              <a:t>. "Ionizing Radiation" in Schottenfeld, p. 281]</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22</a:t>
            </a:fld>
            <a:endParaRPr lang="en-US"/>
          </a:p>
        </p:txBody>
      </p:sp>
    </p:spTree>
    <p:extLst>
      <p:ext uri="{BB962C8B-B14F-4D97-AF65-F5344CB8AC3E}">
        <p14:creationId xmlns:p14="http://schemas.microsoft.com/office/powerpoint/2010/main" val="21435756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metal compounds are linked to the respective</a:t>
            </a:r>
            <a:r>
              <a:rPr lang="en-US" baseline="0" dirty="0" smtClean="0"/>
              <a:t> diseases as shown in this table.</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23</a:t>
            </a:fld>
            <a:endParaRPr lang="en-US"/>
          </a:p>
        </p:txBody>
      </p:sp>
    </p:spTree>
    <p:extLst>
      <p:ext uri="{BB962C8B-B14F-4D97-AF65-F5344CB8AC3E}">
        <p14:creationId xmlns:p14="http://schemas.microsoft.com/office/powerpoint/2010/main" val="25296164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24</a:t>
            </a:fld>
            <a:endParaRPr lang="en-US"/>
          </a:p>
        </p:txBody>
      </p:sp>
    </p:spTree>
    <p:extLst>
      <p:ext uri="{BB962C8B-B14F-4D97-AF65-F5344CB8AC3E}">
        <p14:creationId xmlns:p14="http://schemas.microsoft.com/office/powerpoint/2010/main" val="29191452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25</a:t>
            </a:fld>
            <a:endParaRPr lang="en-US"/>
          </a:p>
        </p:txBody>
      </p:sp>
    </p:spTree>
    <p:extLst>
      <p:ext uri="{BB962C8B-B14F-4D97-AF65-F5344CB8AC3E}">
        <p14:creationId xmlns:p14="http://schemas.microsoft.com/office/powerpoint/2010/main" val="37864765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26</a:t>
            </a:fld>
            <a:endParaRPr lang="en-US"/>
          </a:p>
        </p:txBody>
      </p:sp>
    </p:spTree>
    <p:extLst>
      <p:ext uri="{BB962C8B-B14F-4D97-AF65-F5344CB8AC3E}">
        <p14:creationId xmlns:p14="http://schemas.microsoft.com/office/powerpoint/2010/main" val="5717557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“Agent Categories” handout.</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27</a:t>
            </a:fld>
            <a:endParaRPr lang="en-US"/>
          </a:p>
        </p:txBody>
      </p:sp>
    </p:spTree>
    <p:extLst>
      <p:ext uri="{BB962C8B-B14F-4D97-AF65-F5344CB8AC3E}">
        <p14:creationId xmlns:p14="http://schemas.microsoft.com/office/powerpoint/2010/main" val="24319299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Changes made during a review include chemical structures, synonyms, vapor pressures, lethal concentrations, Sources/Uses, adverse effects, and associated Processes and Diseases.</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28</a:t>
            </a:fld>
            <a:endParaRPr lang="en-US"/>
          </a:p>
        </p:txBody>
      </p:sp>
    </p:spTree>
    <p:extLst>
      <p:ext uri="{BB962C8B-B14F-4D97-AF65-F5344CB8AC3E}">
        <p14:creationId xmlns:p14="http://schemas.microsoft.com/office/powerpoint/2010/main" val="6787596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29</a:t>
            </a:fld>
            <a:endParaRPr lang="en-US"/>
          </a:p>
        </p:txBody>
      </p:sp>
    </p:spTree>
    <p:extLst>
      <p:ext uri="{BB962C8B-B14F-4D97-AF65-F5344CB8AC3E}">
        <p14:creationId xmlns:p14="http://schemas.microsoft.com/office/powerpoint/2010/main" val="4148537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3</a:t>
            </a:fld>
            <a:endParaRPr lang="en-US"/>
          </a:p>
        </p:txBody>
      </p:sp>
    </p:spTree>
    <p:extLst>
      <p:ext uri="{BB962C8B-B14F-4D97-AF65-F5344CB8AC3E}">
        <p14:creationId xmlns:p14="http://schemas.microsoft.com/office/powerpoint/2010/main" val="32897007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Same journals</a:t>
            </a:r>
            <a:r>
              <a:rPr lang="en-US" baseline="0" dirty="0" smtClean="0"/>
              <a:t> as 2008. </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30</a:t>
            </a:fld>
            <a:endParaRPr lang="en-US"/>
          </a:p>
        </p:txBody>
      </p:sp>
    </p:spTree>
    <p:extLst>
      <p:ext uri="{BB962C8B-B14F-4D97-AF65-F5344CB8AC3E}">
        <p14:creationId xmlns:p14="http://schemas.microsoft.com/office/powerpoint/2010/main" val="11683499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31</a:t>
            </a:fld>
            <a:endParaRPr lang="en-US"/>
          </a:p>
        </p:txBody>
      </p:sp>
    </p:spTree>
    <p:extLst>
      <p:ext uri="{BB962C8B-B14F-4D97-AF65-F5344CB8AC3E}">
        <p14:creationId xmlns:p14="http://schemas.microsoft.com/office/powerpoint/2010/main" val="127130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See the peer-reviewed paper, “An Internet Database for the Classification and Dissemination of Information About Hazardous Chemicals</a:t>
            </a:r>
            <a:r>
              <a:rPr lang="en-US" baseline="0" dirty="0" smtClean="0"/>
              <a:t> and Occupational Diseases.” </a:t>
            </a:r>
            <a:r>
              <a:rPr lang="en-US" sz="1200" kern="1200" dirty="0" smtClean="0">
                <a:solidFill>
                  <a:schemeClr val="tx1"/>
                </a:solidFill>
                <a:effectLst/>
                <a:latin typeface="+mn-lt"/>
                <a:ea typeface="+mn-ea"/>
                <a:cs typeface="+mn-cs"/>
              </a:rPr>
              <a:t>How is Haz-Map like a digital textbook? And, how is the peer review of a medical textbook similar to the peer review of Haz-Map?</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See </a:t>
            </a:r>
            <a:r>
              <a:rPr lang="en-US" baseline="0" dirty="0" smtClean="0"/>
              <a:t>“How can we get the best out of peer review?” and “Does peer review mean the same to the public as it does to a scientist?” at </a:t>
            </a:r>
            <a:r>
              <a:rPr lang="en-US" dirty="0" smtClean="0"/>
              <a:t>http://www.nature.com/nature/peerreview/debate/.</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32</a:t>
            </a:fld>
            <a:endParaRPr lang="en-US"/>
          </a:p>
        </p:txBody>
      </p:sp>
    </p:spTree>
    <p:extLst>
      <p:ext uri="{BB962C8B-B14F-4D97-AF65-F5344CB8AC3E}">
        <p14:creationId xmlns:p14="http://schemas.microsoft.com/office/powerpoint/2010/main" val="21863271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after 3</a:t>
            </a:r>
            <a:r>
              <a:rPr lang="en-US" baseline="30000" dirty="0" smtClean="0"/>
              <a:t>rd</a:t>
            </a:r>
            <a:r>
              <a:rPr lang="en-US" dirty="0" smtClean="0"/>
              <a:t> bullet: For example, one can use the text filter “contains” to find all records</a:t>
            </a:r>
            <a:r>
              <a:rPr lang="en-US" baseline="0" dirty="0" smtClean="0"/>
              <a:t> in which the chemicals have “Cd” in their formulas. One can also see all chemicals in the category “Aldehydes” or “</a:t>
            </a:r>
            <a:r>
              <a:rPr lang="en-US" baseline="0" dirty="0" err="1" smtClean="0"/>
              <a:t>Chlorophenols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33</a:t>
            </a:fld>
            <a:endParaRPr lang="en-US"/>
          </a:p>
        </p:txBody>
      </p:sp>
    </p:spTree>
    <p:extLst>
      <p:ext uri="{BB962C8B-B14F-4D97-AF65-F5344CB8AC3E}">
        <p14:creationId xmlns:p14="http://schemas.microsoft.com/office/powerpoint/2010/main" val="27015252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057CBA-E4E9-447A-A016-BD3D7160DF34}" type="slidenum">
              <a:rPr lang="en-US" smtClean="0"/>
              <a:t>34</a:t>
            </a:fld>
            <a:endParaRPr lang="en-US"/>
          </a:p>
        </p:txBody>
      </p:sp>
    </p:spTree>
    <p:extLst>
      <p:ext uri="{BB962C8B-B14F-4D97-AF65-F5344CB8AC3E}">
        <p14:creationId xmlns:p14="http://schemas.microsoft.com/office/powerpoint/2010/main" val="21682803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Haz-Map was built on a foundation of strong toxicology databases like HSDB and others that can be found in ChemIDplus. Haz-Map has been presented by NLM staff in the Specialized Information Services (SIS) at many conferences around the US and at some international conferences. Staff members forward to me any feedback received from users. So, this describes some of the environment in which Haz-Map has been developed and reviewed over the years.</a:t>
            </a:r>
          </a:p>
          <a:p>
            <a:r>
              <a:rPr lang="en-US" dirty="0" smtClean="0"/>
              <a:t>Haz-Map</a:t>
            </a:r>
            <a:r>
              <a:rPr lang="en-US" baseline="0" dirty="0" smtClean="0"/>
              <a:t> was cited in a IOM report </a:t>
            </a:r>
            <a:r>
              <a:rPr lang="en-US" sz="1200" kern="1200" dirty="0" smtClean="0">
                <a:solidFill>
                  <a:schemeClr val="tx1"/>
                </a:solidFill>
                <a:effectLst/>
                <a:latin typeface="+mn-lt"/>
                <a:ea typeface="+mn-ea"/>
                <a:cs typeface="+mn-cs"/>
              </a:rPr>
              <a:t>"Incorporating Occupational Information in Electronic Health Records." The report mentions Haz-Map in "Box 1" and also in "Box 6" in the "Examples of Online Databases with Information on Health Effects of Hazardous Exposures."</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35</a:t>
            </a:fld>
            <a:endParaRPr lang="en-US"/>
          </a:p>
        </p:txBody>
      </p:sp>
    </p:spTree>
    <p:extLst>
      <p:ext uri="{BB962C8B-B14F-4D97-AF65-F5344CB8AC3E}">
        <p14:creationId xmlns:p14="http://schemas.microsoft.com/office/powerpoint/2010/main" val="40682443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See “Toxicology and epidemiology: improving the science with a framework for combining toxicological and epidemiological evidence to establish causal inference” by</a:t>
            </a:r>
            <a:r>
              <a:rPr lang="en-US" b="0" baseline="0" dirty="0" smtClean="0"/>
              <a:t> the Dept. of Epidemiology, Harvard School of Public Health. “</a:t>
            </a:r>
            <a:r>
              <a:rPr lang="en-US" dirty="0" smtClean="0"/>
              <a:t>The causal relationship grid provides a clear view of how epidemiological and toxicological data intersect, permits straightforward conclusions with regard to a causal relationship between agent and effect, and can show how additional data can influence conclusions of causality.” [PMID 21561883]</a:t>
            </a:r>
            <a:endParaRPr lang="en-US" b="0" dirty="0"/>
          </a:p>
        </p:txBody>
      </p:sp>
      <p:sp>
        <p:nvSpPr>
          <p:cNvPr id="4" name="Slide Number Placeholder 3"/>
          <p:cNvSpPr>
            <a:spLocks noGrp="1"/>
          </p:cNvSpPr>
          <p:nvPr>
            <p:ph type="sldNum" sz="quarter" idx="10"/>
          </p:nvPr>
        </p:nvSpPr>
        <p:spPr/>
        <p:txBody>
          <a:bodyPr/>
          <a:lstStyle/>
          <a:p>
            <a:fld id="{DD057CBA-E4E9-447A-A016-BD3D7160DF34}" type="slidenum">
              <a:rPr lang="en-US" smtClean="0"/>
              <a:t>36</a:t>
            </a:fld>
            <a:endParaRPr lang="en-US"/>
          </a:p>
        </p:txBody>
      </p:sp>
    </p:spTree>
    <p:extLst>
      <p:ext uri="{BB962C8B-B14F-4D97-AF65-F5344CB8AC3E}">
        <p14:creationId xmlns:p14="http://schemas.microsoft.com/office/powerpoint/2010/main" val="171336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buFont typeface="Wingdings" pitchFamily="2" charset="2"/>
              <a:buChar char="q"/>
            </a:pPr>
            <a:r>
              <a:rPr lang="en-US" dirty="0" smtClean="0">
                <a:latin typeface="Verdana" pitchFamily="34" charset="0"/>
                <a:ea typeface="MS Mincho" pitchFamily="49" charset="-128"/>
                <a:cs typeface="Tahoma" pitchFamily="34" charset="0"/>
              </a:rPr>
              <a:t>The first content added was information on about 700 chemicals from the NIOSH Pocket Guide to Chemical Hazards. </a:t>
            </a:r>
          </a:p>
          <a:p>
            <a:pPr eaLnBrk="1" hangingPunct="1">
              <a:buFont typeface="Wingdings" pitchFamily="2" charset="2"/>
              <a:buChar char="q"/>
            </a:pPr>
            <a:r>
              <a:rPr lang="en-US" dirty="0" smtClean="0">
                <a:latin typeface="Verdana" pitchFamily="34" charset="0"/>
                <a:ea typeface="MS Mincho" pitchFamily="49" charset="-128"/>
                <a:cs typeface="Tahoma" pitchFamily="34" charset="0"/>
              </a:rPr>
              <a:t>Using the yes/no fields in the Agents table, each chemical was flagged for the presence or absence of adverse effects as shown in the following table.</a:t>
            </a:r>
            <a:endParaRPr lang="en-US" sz="2000" dirty="0" smtClean="0">
              <a:ea typeface="MS Mincho" pitchFamily="49" charset="-128"/>
              <a:cs typeface="Tahoma" pitchFamily="34" charset="0"/>
            </a:endParaRPr>
          </a:p>
          <a:p>
            <a:endParaRPr lang="en-US" dirty="0" smtClean="0">
              <a:ea typeface="MS Mincho" pitchFamily="49" charset="-128"/>
              <a:cs typeface="Tahoma" pitchFamily="34" charset="0"/>
            </a:endParaRPr>
          </a:p>
        </p:txBody>
      </p:sp>
      <p:sp>
        <p:nvSpPr>
          <p:cNvPr id="4" name="Slide Number Placeholder 3"/>
          <p:cNvSpPr>
            <a:spLocks noGrp="1"/>
          </p:cNvSpPr>
          <p:nvPr>
            <p:ph type="sldNum" sz="quarter" idx="5"/>
          </p:nvPr>
        </p:nvSpPr>
        <p:spPr/>
        <p:txBody>
          <a:bodyPr/>
          <a:lstStyle/>
          <a:p>
            <a:pPr>
              <a:defRPr/>
            </a:pPr>
            <a:fld id="{2630A96B-57EA-4CA7-B416-0C4CAA7BEE8F}"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So, what are the most important adverse effects of chemicals in occupational toxicology? In Haz-Map, there is a distinction between adverse effects (includes animal toxicology and human poisonings by ingestion cases) and occupational diseases (cases of workers made ill after inhalation or skin absorption).</a:t>
            </a:r>
            <a:r>
              <a:rPr lang="en-US" baseline="0" dirty="0" smtClean="0"/>
              <a:t> The first pass is to determine the adverse effect fingerprint for each chemical in the database. Is it a lung toxin? Is it a neurotoxin? And so on.</a:t>
            </a:r>
            <a:endParaRPr lang="en-US" dirty="0" smtClean="0"/>
          </a:p>
        </p:txBody>
      </p:sp>
      <p:sp>
        <p:nvSpPr>
          <p:cNvPr id="4" name="Slide Number Placeholder 3"/>
          <p:cNvSpPr>
            <a:spLocks noGrp="1"/>
          </p:cNvSpPr>
          <p:nvPr>
            <p:ph type="sldNum" sz="quarter" idx="5"/>
          </p:nvPr>
        </p:nvSpPr>
        <p:spPr/>
        <p:txBody>
          <a:bodyPr/>
          <a:lstStyle/>
          <a:p>
            <a:pPr>
              <a:defRPr/>
            </a:pPr>
            <a:fld id="{929A27A4-BA3D-4F05-A574-E030C30A026A}"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Examples of chemicals not included in Haz-Map are alloys, most drugs, and chemicals of cellular biochemistry.</a:t>
            </a:r>
            <a:endParaRPr lang="en-US" dirty="0"/>
          </a:p>
        </p:txBody>
      </p:sp>
      <p:sp>
        <p:nvSpPr>
          <p:cNvPr id="4" name="Slide Number Placeholder 3"/>
          <p:cNvSpPr>
            <a:spLocks noGrp="1"/>
          </p:cNvSpPr>
          <p:nvPr>
            <p:ph type="sldNum" sz="quarter" idx="10"/>
          </p:nvPr>
        </p:nvSpPr>
        <p:spPr/>
        <p:txBody>
          <a:bodyPr/>
          <a:lstStyle/>
          <a:p>
            <a:fld id="{DD057CBA-E4E9-447A-A016-BD3D7160DF34}" type="slidenum">
              <a:rPr lang="en-US" smtClean="0"/>
              <a:t>6</a:t>
            </a:fld>
            <a:endParaRPr lang="en-US"/>
          </a:p>
        </p:txBody>
      </p:sp>
    </p:spTree>
    <p:extLst>
      <p:ext uri="{BB962C8B-B14F-4D97-AF65-F5344CB8AC3E}">
        <p14:creationId xmlns:p14="http://schemas.microsoft.com/office/powerpoint/2010/main" val="3724414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smtClean="0"/>
              <a:t>Haz-Map</a:t>
            </a:r>
          </a:p>
        </p:txBody>
      </p:sp>
      <p:sp>
        <p:nvSpPr>
          <p:cNvPr id="7885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E6EC31-9B27-4DEA-909B-CEE2AFA5A8A0}" type="slidenum">
              <a:rPr lang="en-US" smtClean="0"/>
              <a:pPr fontAlgn="base">
                <a:spcBef>
                  <a:spcPct val="0"/>
                </a:spcBef>
                <a:spcAft>
                  <a:spcPct val="0"/>
                </a:spcAft>
                <a:defRPr/>
              </a:pPr>
              <a:t>7</a:t>
            </a:fld>
            <a:endParaRPr lang="en-US" smtClean="0"/>
          </a:p>
        </p:txBody>
      </p:sp>
      <p:sp>
        <p:nvSpPr>
          <p:cNvPr id="9523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z="10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relational database makes it easy to link information. Information about chemicals can be linked to information about diseases. </a:t>
            </a:r>
            <a:r>
              <a:rPr lang="en-US" baseline="0" dirty="0" smtClean="0"/>
              <a:t>The information for each occupational disease is developed once and periodically revised. A relational database is an efficient tool for managing complex information. </a:t>
            </a:r>
            <a:r>
              <a:rPr lang="en-US" sz="1200" i="1" dirty="0" smtClean="0"/>
              <a:t>Toxic chemicals include biological agents, e.g., latex rubber and grain dust.</a:t>
            </a:r>
          </a:p>
        </p:txBody>
      </p:sp>
      <p:sp>
        <p:nvSpPr>
          <p:cNvPr id="4" name="Slide Number Placeholder 3"/>
          <p:cNvSpPr>
            <a:spLocks noGrp="1"/>
          </p:cNvSpPr>
          <p:nvPr>
            <p:ph type="sldNum" sz="quarter" idx="10"/>
          </p:nvPr>
        </p:nvSpPr>
        <p:spPr/>
        <p:txBody>
          <a:bodyPr/>
          <a:lstStyle/>
          <a:p>
            <a:fld id="{DD057CBA-E4E9-447A-A016-BD3D7160DF34}" type="slidenum">
              <a:rPr lang="en-US" smtClean="0"/>
              <a:t>8</a:t>
            </a:fld>
            <a:endParaRPr lang="en-US"/>
          </a:p>
        </p:txBody>
      </p:sp>
    </p:spTree>
    <p:extLst>
      <p:ext uri="{BB962C8B-B14F-4D97-AF65-F5344CB8AC3E}">
        <p14:creationId xmlns:p14="http://schemas.microsoft.com/office/powerpoint/2010/main" val="28549600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smtClean="0"/>
              <a:t>Haz-Map</a:t>
            </a:r>
          </a:p>
        </p:txBody>
      </p:sp>
      <p:sp>
        <p:nvSpPr>
          <p:cNvPr id="7577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7D72B4-085F-4759-A0FD-3D22AC529093}" type="slidenum">
              <a:rPr lang="en-US" smtClean="0"/>
              <a:pPr fontAlgn="base">
                <a:spcBef>
                  <a:spcPct val="0"/>
                </a:spcBef>
                <a:spcAft>
                  <a:spcPct val="0"/>
                </a:spcAft>
                <a:defRPr/>
              </a:pPr>
              <a:t>9</a:t>
            </a:fld>
            <a:endParaRPr lang="en-US" smtClean="0"/>
          </a:p>
        </p:txBody>
      </p:sp>
      <p:sp>
        <p:nvSpPr>
          <p:cNvPr id="81924"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000" dirty="0" smtClean="0"/>
              <a:t>The most time was spent on three tables: Chemicals, Diseases, and Job Tasks. The Chemicals (or Agents) table is the largest table with </a:t>
            </a:r>
            <a:r>
              <a:rPr lang="en-US" sz="1000" dirty="0" smtClean="0"/>
              <a:t>7438 </a:t>
            </a:r>
            <a:r>
              <a:rPr lang="en-US" sz="1000" dirty="0" smtClean="0"/>
              <a:t>records. There were 2800 agents in August </a:t>
            </a:r>
            <a:r>
              <a:rPr lang="en-US" sz="1000" dirty="0" smtClean="0"/>
              <a:t>2009</a:t>
            </a:r>
            <a:r>
              <a:rPr lang="en-US" sz="1000" baseline="0" dirty="0" smtClean="0"/>
              <a:t> and 5998 in Jan. 2012</a:t>
            </a:r>
            <a:r>
              <a:rPr lang="en-US" sz="1000" dirty="0" smtClean="0"/>
              <a:t>. </a:t>
            </a:r>
            <a:r>
              <a:rPr lang="en-US" sz="1000" dirty="0" smtClean="0"/>
              <a:t>The Jobs and Industries tables are abbreviated versions of the SOC and NAICS standard coding classification systems, respectively.</a:t>
            </a:r>
            <a:endParaRPr lang="en-US" sz="1000" dirty="0" smtClean="0">
              <a:solidFill>
                <a:srgbClr val="FFFFFF"/>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E717A9A-9ABD-4955-909D-129185184CBE}" type="datetimeFigureOut">
              <a:rPr lang="en-US" smtClean="0"/>
              <a:t>1/7/2013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7F03FE1-B43C-4308-97A3-76EA288A61B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717A9A-9ABD-4955-909D-129185184CBE}" type="datetimeFigureOut">
              <a:rPr lang="en-US" smtClean="0"/>
              <a:t>1/7/2013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7F03FE1-B43C-4308-97A3-76EA288A61B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717A9A-9ABD-4955-909D-129185184CBE}" type="datetimeFigureOut">
              <a:rPr lang="en-US" smtClean="0"/>
              <a:t>1/7/2013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7F03FE1-B43C-4308-97A3-76EA288A61B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0574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2057400"/>
            <a:ext cx="3810000" cy="4114800"/>
          </a:xfrm>
        </p:spPr>
        <p:txBody>
          <a:bodyPr rtlCol="0">
            <a:normAutofit/>
          </a:bodyPr>
          <a:lstStyle/>
          <a:p>
            <a:pPr lvl="0"/>
            <a:endParaRPr lang="en-US" noProof="0" smtClean="0"/>
          </a:p>
        </p:txBody>
      </p:sp>
      <p:sp>
        <p:nvSpPr>
          <p:cNvPr id="5" name="Date Placeholder 4"/>
          <p:cNvSpPr>
            <a:spLocks noGrp="1"/>
          </p:cNvSpPr>
          <p:nvPr>
            <p:ph type="dt" sz="half" idx="10"/>
          </p:nvPr>
        </p:nvSpPr>
        <p:spPr>
          <a:xfrm>
            <a:off x="685800" y="6324600"/>
            <a:ext cx="1905000" cy="457200"/>
          </a:xfrm>
        </p:spPr>
        <p:txBody>
          <a:bodyPr/>
          <a:lstStyle>
            <a:lvl1pPr>
              <a:defRPr/>
            </a:lvl1pPr>
          </a:lstStyle>
          <a:p>
            <a:pPr>
              <a:defRPr/>
            </a:pPr>
            <a:fld id="{E8959A68-BC6C-47A9-8914-7F7D9EF73E42}" type="datetime1">
              <a:rPr lang="en-US"/>
              <a:pPr>
                <a:defRPr/>
              </a:pPr>
              <a:t>1/7/2013</a:t>
            </a:fld>
            <a:endParaRPr lang="en-US"/>
          </a:p>
        </p:txBody>
      </p:sp>
      <p:sp>
        <p:nvSpPr>
          <p:cNvPr id="6" name="Footer Placeholder 5"/>
          <p:cNvSpPr>
            <a:spLocks noGrp="1"/>
          </p:cNvSpPr>
          <p:nvPr>
            <p:ph type="ftr" sz="quarter" idx="11"/>
          </p:nvPr>
        </p:nvSpPr>
        <p:spPr>
          <a:xfrm>
            <a:off x="3124200" y="6324600"/>
            <a:ext cx="2895600" cy="457200"/>
          </a:xfrm>
        </p:spPr>
        <p:txBody>
          <a:bodyPr/>
          <a:lstStyle>
            <a:lvl1pPr>
              <a:defRPr/>
            </a:lvl1pPr>
          </a:lstStyle>
          <a:p>
            <a:pPr>
              <a:defRPr/>
            </a:pPr>
            <a:r>
              <a:rPr lang="en-US"/>
              <a:t>Haz-Map</a:t>
            </a:r>
          </a:p>
        </p:txBody>
      </p:sp>
      <p:sp>
        <p:nvSpPr>
          <p:cNvPr id="7" name="Slide Number Placeholder 6"/>
          <p:cNvSpPr>
            <a:spLocks noGrp="1"/>
          </p:cNvSpPr>
          <p:nvPr>
            <p:ph type="sldNum" sz="quarter" idx="12"/>
          </p:nvPr>
        </p:nvSpPr>
        <p:spPr>
          <a:xfrm>
            <a:off x="6553200" y="6324600"/>
            <a:ext cx="1905000" cy="457200"/>
          </a:xfrm>
        </p:spPr>
        <p:txBody>
          <a:bodyPr/>
          <a:lstStyle>
            <a:lvl1pPr>
              <a:defRPr/>
            </a:lvl1pPr>
          </a:lstStyle>
          <a:p>
            <a:pPr>
              <a:defRPr/>
            </a:pPr>
            <a:fld id="{9C0FF51B-131F-4DFE-A875-F6E662F7E698}" type="slidenum">
              <a:rPr lang="en-US"/>
              <a:pPr>
                <a:defRPr/>
              </a:pPr>
              <a:t>‹#›</a:t>
            </a:fld>
            <a:endParaRPr lang="en-US"/>
          </a:p>
        </p:txBody>
      </p:sp>
    </p:spTree>
    <p:extLst>
      <p:ext uri="{BB962C8B-B14F-4D97-AF65-F5344CB8AC3E}">
        <p14:creationId xmlns:p14="http://schemas.microsoft.com/office/powerpoint/2010/main" val="3236586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2057400"/>
            <a:ext cx="3810000" cy="4114800"/>
          </a:xfrm>
        </p:spPr>
        <p:txBody>
          <a:bodyPr rtlCol="0">
            <a:normAutofit/>
          </a:bodyPr>
          <a:lstStyle/>
          <a:p>
            <a:pPr lvl="0"/>
            <a:endParaRPr lang="en-US" noProof="0" smtClean="0"/>
          </a:p>
        </p:txBody>
      </p:sp>
      <p:sp>
        <p:nvSpPr>
          <p:cNvPr id="4" name="Text Placeholder 3"/>
          <p:cNvSpPr>
            <a:spLocks noGrp="1"/>
          </p:cNvSpPr>
          <p:nvPr>
            <p:ph type="body" sz="half" idx="2"/>
          </p:nvPr>
        </p:nvSpPr>
        <p:spPr>
          <a:xfrm>
            <a:off x="4648200" y="20574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324600"/>
            <a:ext cx="1905000" cy="457200"/>
          </a:xfrm>
        </p:spPr>
        <p:txBody>
          <a:bodyPr/>
          <a:lstStyle>
            <a:lvl1pPr>
              <a:defRPr/>
            </a:lvl1pPr>
          </a:lstStyle>
          <a:p>
            <a:pPr>
              <a:defRPr/>
            </a:pPr>
            <a:fld id="{C7355DF8-1996-4542-8DE4-C4403424BA43}" type="datetime1">
              <a:rPr lang="en-US"/>
              <a:pPr>
                <a:defRPr/>
              </a:pPr>
              <a:t>1/7/2013</a:t>
            </a:fld>
            <a:endParaRPr lang="en-US"/>
          </a:p>
        </p:txBody>
      </p:sp>
      <p:sp>
        <p:nvSpPr>
          <p:cNvPr id="6" name="Footer Placeholder 5"/>
          <p:cNvSpPr>
            <a:spLocks noGrp="1"/>
          </p:cNvSpPr>
          <p:nvPr>
            <p:ph type="ftr" sz="quarter" idx="11"/>
          </p:nvPr>
        </p:nvSpPr>
        <p:spPr>
          <a:xfrm>
            <a:off x="3124200" y="6324600"/>
            <a:ext cx="2895600" cy="457200"/>
          </a:xfrm>
        </p:spPr>
        <p:txBody>
          <a:bodyPr/>
          <a:lstStyle>
            <a:lvl1pPr>
              <a:defRPr/>
            </a:lvl1pPr>
          </a:lstStyle>
          <a:p>
            <a:pPr>
              <a:defRPr/>
            </a:pPr>
            <a:r>
              <a:rPr lang="en-US"/>
              <a:t>Haz-Map</a:t>
            </a:r>
          </a:p>
        </p:txBody>
      </p:sp>
      <p:sp>
        <p:nvSpPr>
          <p:cNvPr id="7" name="Slide Number Placeholder 6"/>
          <p:cNvSpPr>
            <a:spLocks noGrp="1"/>
          </p:cNvSpPr>
          <p:nvPr>
            <p:ph type="sldNum" sz="quarter" idx="12"/>
          </p:nvPr>
        </p:nvSpPr>
        <p:spPr>
          <a:xfrm>
            <a:off x="6553200" y="6324600"/>
            <a:ext cx="1905000" cy="457200"/>
          </a:xfrm>
        </p:spPr>
        <p:txBody>
          <a:bodyPr/>
          <a:lstStyle>
            <a:lvl1pPr>
              <a:defRPr/>
            </a:lvl1pPr>
          </a:lstStyle>
          <a:p>
            <a:pPr>
              <a:defRPr/>
            </a:pPr>
            <a:fld id="{F618CCB0-2595-474F-93BA-FC475A05CBDD}" type="slidenum">
              <a:rPr lang="en-US"/>
              <a:pPr>
                <a:defRPr/>
              </a:pPr>
              <a:t>‹#›</a:t>
            </a:fld>
            <a:endParaRPr lang="en-US"/>
          </a:p>
        </p:txBody>
      </p:sp>
    </p:spTree>
    <p:extLst>
      <p:ext uri="{BB962C8B-B14F-4D97-AF65-F5344CB8AC3E}">
        <p14:creationId xmlns:p14="http://schemas.microsoft.com/office/powerpoint/2010/main" val="3146546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2057400"/>
            <a:ext cx="7772400" cy="4114800"/>
          </a:xfrm>
        </p:spPr>
        <p:txBody>
          <a:bodyPr rtlCol="0">
            <a:normAutofit/>
          </a:bodyPr>
          <a:lstStyle/>
          <a:p>
            <a:pPr lvl="0"/>
            <a:endParaRPr lang="en-US" noProof="0" smtClean="0"/>
          </a:p>
        </p:txBody>
      </p:sp>
      <p:sp>
        <p:nvSpPr>
          <p:cNvPr id="4" name="Date Placeholder 3"/>
          <p:cNvSpPr>
            <a:spLocks noGrp="1"/>
          </p:cNvSpPr>
          <p:nvPr>
            <p:ph type="dt" sz="half" idx="10"/>
          </p:nvPr>
        </p:nvSpPr>
        <p:spPr>
          <a:xfrm>
            <a:off x="685800" y="6324600"/>
            <a:ext cx="1905000" cy="457200"/>
          </a:xfrm>
        </p:spPr>
        <p:txBody>
          <a:bodyPr/>
          <a:lstStyle>
            <a:lvl1pPr>
              <a:defRPr/>
            </a:lvl1pPr>
          </a:lstStyle>
          <a:p>
            <a:pPr>
              <a:defRPr/>
            </a:pPr>
            <a:fld id="{415D387E-596B-40F7-A125-6F281C97FE09}" type="datetime1">
              <a:rPr lang="en-US"/>
              <a:pPr>
                <a:defRPr/>
              </a:pPr>
              <a:t>1/7/2013</a:t>
            </a:fld>
            <a:endParaRPr lang="en-US"/>
          </a:p>
        </p:txBody>
      </p:sp>
      <p:sp>
        <p:nvSpPr>
          <p:cNvPr id="5" name="Footer Placeholder 4"/>
          <p:cNvSpPr>
            <a:spLocks noGrp="1"/>
          </p:cNvSpPr>
          <p:nvPr>
            <p:ph type="ftr" sz="quarter" idx="11"/>
          </p:nvPr>
        </p:nvSpPr>
        <p:spPr>
          <a:xfrm>
            <a:off x="3124200" y="6324600"/>
            <a:ext cx="2895600" cy="457200"/>
          </a:xfrm>
        </p:spPr>
        <p:txBody>
          <a:bodyPr/>
          <a:lstStyle>
            <a:lvl1pPr>
              <a:defRPr/>
            </a:lvl1pPr>
          </a:lstStyle>
          <a:p>
            <a:pPr>
              <a:defRPr/>
            </a:pPr>
            <a:r>
              <a:rPr lang="en-US"/>
              <a:t>Haz-Map</a:t>
            </a:r>
          </a:p>
        </p:txBody>
      </p:sp>
      <p:sp>
        <p:nvSpPr>
          <p:cNvPr id="6" name="Slide Number Placeholder 5"/>
          <p:cNvSpPr>
            <a:spLocks noGrp="1"/>
          </p:cNvSpPr>
          <p:nvPr>
            <p:ph type="sldNum" sz="quarter" idx="12"/>
          </p:nvPr>
        </p:nvSpPr>
        <p:spPr>
          <a:xfrm>
            <a:off x="6553200" y="6324600"/>
            <a:ext cx="1905000" cy="457200"/>
          </a:xfrm>
        </p:spPr>
        <p:txBody>
          <a:bodyPr/>
          <a:lstStyle>
            <a:lvl1pPr>
              <a:defRPr/>
            </a:lvl1pPr>
          </a:lstStyle>
          <a:p>
            <a:pPr>
              <a:defRPr/>
            </a:pPr>
            <a:fld id="{09BB09C1-743D-4870-9D69-D8F5B69B7D90}" type="slidenum">
              <a:rPr lang="en-US"/>
              <a:pPr>
                <a:defRPr/>
              </a:pPr>
              <a:t>‹#›</a:t>
            </a:fld>
            <a:endParaRPr lang="en-US"/>
          </a:p>
        </p:txBody>
      </p:sp>
    </p:spTree>
    <p:extLst>
      <p:ext uri="{BB962C8B-B14F-4D97-AF65-F5344CB8AC3E}">
        <p14:creationId xmlns:p14="http://schemas.microsoft.com/office/powerpoint/2010/main" val="777353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717A9A-9ABD-4955-909D-129185184CBE}" type="datetimeFigureOut">
              <a:rPr lang="en-US" smtClean="0"/>
              <a:t>1/7/2013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7F03FE1-B43C-4308-97A3-76EA288A61BA}"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E717A9A-9ABD-4955-909D-129185184CBE}" type="datetimeFigureOut">
              <a:rPr lang="en-US" smtClean="0"/>
              <a:t>1/7/2013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7F03FE1-B43C-4308-97A3-76EA288A61BA}"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E717A9A-9ABD-4955-909D-129185184CBE}" type="datetimeFigureOut">
              <a:rPr lang="en-US" smtClean="0"/>
              <a:t>1/7/2013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7F03FE1-B43C-4308-97A3-76EA288A61BA}"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E717A9A-9ABD-4955-909D-129185184CBE}" type="datetimeFigureOut">
              <a:rPr lang="en-US" smtClean="0"/>
              <a:t>1/7/2013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7F03FE1-B43C-4308-97A3-76EA288A61B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E717A9A-9ABD-4955-909D-129185184CBE}" type="datetimeFigureOut">
              <a:rPr lang="en-US" smtClean="0"/>
              <a:t>1/7/2013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7F03FE1-B43C-4308-97A3-76EA288A61BA}"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E717A9A-9ABD-4955-909D-129185184CBE}" type="datetimeFigureOut">
              <a:rPr lang="en-US" smtClean="0"/>
              <a:t>1/7/2013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7F03FE1-B43C-4308-97A3-76EA288A61B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E717A9A-9ABD-4955-909D-129185184CBE}" type="datetimeFigureOut">
              <a:rPr lang="en-US" smtClean="0"/>
              <a:t>1/7/2013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7F03FE1-B43C-4308-97A3-76EA288A61B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E717A9A-9ABD-4955-909D-129185184CBE}" type="datetimeFigureOut">
              <a:rPr lang="en-US" smtClean="0"/>
              <a:t>1/7/2013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7F03FE1-B43C-4308-97A3-76EA288A61BA}"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6">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E717A9A-9ABD-4955-909D-129185184CBE}" type="datetimeFigureOut">
              <a:rPr lang="en-US" smtClean="0"/>
              <a:t>1/7/2013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7F03FE1-B43C-4308-97A3-76EA288A61B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www.haz-map.com/refernc.htm"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Haz-Map</a:t>
            </a:r>
            <a:endParaRPr lang="en-US" dirty="0"/>
          </a:p>
        </p:txBody>
      </p:sp>
      <p:sp>
        <p:nvSpPr>
          <p:cNvPr id="3" name="Subtitle 2"/>
          <p:cNvSpPr>
            <a:spLocks noGrp="1"/>
          </p:cNvSpPr>
          <p:nvPr>
            <p:ph type="subTitle" idx="1"/>
          </p:nvPr>
        </p:nvSpPr>
        <p:spPr/>
        <p:txBody>
          <a:bodyPr/>
          <a:lstStyle/>
          <a:p>
            <a:r>
              <a:rPr lang="en-US" dirty="0" smtClean="0"/>
              <a:t>A Project to Map Occupational Toxicology Information into a Relational Database</a:t>
            </a:r>
            <a:endParaRPr lang="en-US" dirty="0"/>
          </a:p>
        </p:txBody>
      </p:sp>
    </p:spTree>
    <p:extLst>
      <p:ext uri="{BB962C8B-B14F-4D97-AF65-F5344CB8AC3E}">
        <p14:creationId xmlns:p14="http://schemas.microsoft.com/office/powerpoint/2010/main" val="36627359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8"/>
          <p:cNvSpPr>
            <a:spLocks noGrp="1" noChangeArrowheads="1"/>
          </p:cNvSpPr>
          <p:nvPr>
            <p:ph type="title"/>
          </p:nvPr>
        </p:nvSpPr>
        <p:spPr>
          <a:xfrm>
            <a:off x="612775" y="228600"/>
            <a:ext cx="8153400" cy="990600"/>
          </a:xfrm>
        </p:spPr>
        <p:txBody>
          <a:bodyPr/>
          <a:lstStyle/>
          <a:p>
            <a:pPr eaLnBrk="1" hangingPunct="1"/>
            <a:r>
              <a:rPr lang="en-US" smtClean="0"/>
              <a:t>The Chemicals Level</a:t>
            </a:r>
          </a:p>
        </p:txBody>
      </p:sp>
      <p:sp>
        <p:nvSpPr>
          <p:cNvPr id="2" name="Slide Number Placeholder 4"/>
          <p:cNvSpPr>
            <a:spLocks noGrp="1"/>
          </p:cNvSpPr>
          <p:nvPr>
            <p:ph type="sldNum" sz="quarter" idx="12"/>
          </p:nvPr>
        </p:nvSpPr>
        <p:spPr bwMode="auto">
          <a:ln>
            <a:miter lim="800000"/>
            <a:headEnd/>
            <a:tailEnd/>
          </a:ln>
        </p:spPr>
        <p:txBody>
          <a:bodyPr wrap="square" lIns="91440" tIns="45720" rIns="91440" bIns="45720" numCol="1" anchor="t" compatLnSpc="1">
            <a:prstTxWarp prst="textNoShape">
              <a:avLst/>
            </a:prstTxWarp>
            <a:normAutofit/>
          </a:bodyPr>
          <a:lstStyle/>
          <a:p>
            <a:pPr>
              <a:defRPr/>
            </a:pPr>
            <a:fld id="{91402BC7-46F6-44FA-9A15-EAA1944BE10B}" type="slidenum">
              <a:rPr lang="en-US"/>
              <a:pPr>
                <a:defRPr/>
              </a:pPr>
              <a:t>10</a:t>
            </a:fld>
            <a:endParaRPr lang="en-US"/>
          </a:p>
        </p:txBody>
      </p:sp>
      <p:sp>
        <p:nvSpPr>
          <p:cNvPr id="33796" name="Content Placeholder 8"/>
          <p:cNvSpPr>
            <a:spLocks noGrp="1"/>
          </p:cNvSpPr>
          <p:nvPr>
            <p:ph sz="quarter" idx="1"/>
          </p:nvPr>
        </p:nvSpPr>
        <p:spPr>
          <a:xfrm>
            <a:off x="612775" y="1600200"/>
            <a:ext cx="8153400" cy="4495800"/>
          </a:xfrm>
        </p:spPr>
        <p:txBody>
          <a:bodyPr/>
          <a:lstStyle/>
          <a:p>
            <a:pPr eaLnBrk="1" hangingPunct="1"/>
            <a:endParaRPr lang="en-US" dirty="0" smtClean="0"/>
          </a:p>
        </p:txBody>
      </p:sp>
      <p:sp>
        <p:nvSpPr>
          <p:cNvPr id="33797" name="Rectangle 17"/>
          <p:cNvSpPr>
            <a:spLocks noChangeArrowheads="1"/>
          </p:cNvSpPr>
          <p:nvPr/>
        </p:nvSpPr>
        <p:spPr bwMode="auto">
          <a:xfrm>
            <a:off x="914400" y="3214688"/>
            <a:ext cx="1905000" cy="1143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800" b="1">
                <a:solidFill>
                  <a:schemeClr val="bg1"/>
                </a:solidFill>
                <a:latin typeface="Calibri" pitchFamily="34" charset="0"/>
              </a:rPr>
              <a:t>Chemicals</a:t>
            </a:r>
          </a:p>
        </p:txBody>
      </p:sp>
      <p:sp>
        <p:nvSpPr>
          <p:cNvPr id="33798" name="Rectangle 18"/>
          <p:cNvSpPr>
            <a:spLocks noChangeArrowheads="1"/>
          </p:cNvSpPr>
          <p:nvPr/>
        </p:nvSpPr>
        <p:spPr bwMode="auto">
          <a:xfrm>
            <a:off x="3962400" y="2376488"/>
            <a:ext cx="1905000" cy="1143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800" b="1">
                <a:solidFill>
                  <a:schemeClr val="bg1"/>
                </a:solidFill>
                <a:latin typeface="Calibri" pitchFamily="34" charset="0"/>
              </a:rPr>
              <a:t>Processes</a:t>
            </a:r>
          </a:p>
        </p:txBody>
      </p:sp>
      <p:sp>
        <p:nvSpPr>
          <p:cNvPr id="33799" name="Rectangle 19"/>
          <p:cNvSpPr>
            <a:spLocks noChangeArrowheads="1"/>
          </p:cNvSpPr>
          <p:nvPr/>
        </p:nvSpPr>
        <p:spPr bwMode="auto">
          <a:xfrm>
            <a:off x="3962400" y="4052888"/>
            <a:ext cx="1905000" cy="1143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800" b="1">
                <a:solidFill>
                  <a:schemeClr val="bg1"/>
                </a:solidFill>
                <a:latin typeface="Calibri" pitchFamily="34" charset="0"/>
              </a:rPr>
              <a:t>Activities</a:t>
            </a:r>
          </a:p>
        </p:txBody>
      </p:sp>
      <p:cxnSp>
        <p:nvCxnSpPr>
          <p:cNvPr id="33800" name="AutoShape 20"/>
          <p:cNvCxnSpPr>
            <a:cxnSpLocks noChangeShapeType="1"/>
            <a:stCxn id="33798" idx="1"/>
            <a:endCxn id="33797" idx="3"/>
          </p:cNvCxnSpPr>
          <p:nvPr/>
        </p:nvCxnSpPr>
        <p:spPr bwMode="auto">
          <a:xfrm flipH="1">
            <a:off x="2819400" y="2947988"/>
            <a:ext cx="1143000" cy="838200"/>
          </a:xfrm>
          <a:prstGeom prst="straightConnector1">
            <a:avLst/>
          </a:prstGeom>
          <a:noFill/>
          <a:ln w="635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33801" name="AutoShape 21"/>
          <p:cNvCxnSpPr>
            <a:cxnSpLocks noChangeShapeType="1"/>
            <a:stCxn id="33799" idx="1"/>
            <a:endCxn id="33797" idx="3"/>
          </p:cNvCxnSpPr>
          <p:nvPr/>
        </p:nvCxnSpPr>
        <p:spPr bwMode="auto">
          <a:xfrm flipH="1" flipV="1">
            <a:off x="2819400" y="3786188"/>
            <a:ext cx="1143000" cy="838200"/>
          </a:xfrm>
          <a:prstGeom prst="straightConnector1">
            <a:avLst/>
          </a:prstGeom>
          <a:noFill/>
          <a:ln w="635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3795" name="Slide Number Placeholder 4"/>
          <p:cNvSpPr>
            <a:spLocks noGrp="1"/>
          </p:cNvSpPr>
          <p:nvPr>
            <p:ph type="sldNum" sz="quarter" idx="12"/>
          </p:nvPr>
        </p:nvSpPr>
        <p:spPr bwMode="auto">
          <a:ln>
            <a:miter lim="800000"/>
            <a:headEnd/>
            <a:tailEnd/>
          </a:ln>
        </p:spPr>
        <p:txBody>
          <a:bodyPr wrap="square" lIns="91440" tIns="45720" rIns="91440" bIns="45720" numCol="1" anchor="t" compatLnSpc="1">
            <a:prstTxWarp prst="textNoShape">
              <a:avLst/>
            </a:prstTxWarp>
            <a:normAutofit/>
          </a:bodyPr>
          <a:lstStyle/>
          <a:p>
            <a:pPr>
              <a:defRPr/>
            </a:pPr>
            <a:fld id="{71B1EB9C-42CD-4A67-A69A-534F3EAAC689}" type="slidenum">
              <a:rPr lang="en-US"/>
              <a:pPr>
                <a:defRPr/>
              </a:pPr>
              <a:t>11</a:t>
            </a:fld>
            <a:endParaRPr lang="en-US"/>
          </a:p>
        </p:txBody>
      </p:sp>
      <p:sp>
        <p:nvSpPr>
          <p:cNvPr id="34818" name="Rectangle 14"/>
          <p:cNvSpPr>
            <a:spLocks noGrp="1" noChangeArrowheads="1"/>
          </p:cNvSpPr>
          <p:nvPr>
            <p:ph type="title"/>
          </p:nvPr>
        </p:nvSpPr>
        <p:spPr/>
        <p:txBody>
          <a:bodyPr/>
          <a:lstStyle/>
          <a:p>
            <a:pPr eaLnBrk="1" hangingPunct="1"/>
            <a:r>
              <a:rPr lang="en-US" dirty="0" smtClean="0"/>
              <a:t>The Diseases Level</a:t>
            </a:r>
          </a:p>
        </p:txBody>
      </p:sp>
      <p:sp>
        <p:nvSpPr>
          <p:cNvPr id="34820" name="Rectangle 2"/>
          <p:cNvSpPr>
            <a:spLocks noChangeArrowheads="1"/>
          </p:cNvSpPr>
          <p:nvPr/>
        </p:nvSpPr>
        <p:spPr bwMode="auto">
          <a:xfrm>
            <a:off x="381000" y="1676400"/>
            <a:ext cx="1905000" cy="1143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800" b="1">
                <a:solidFill>
                  <a:schemeClr val="bg1"/>
                </a:solidFill>
                <a:latin typeface="Calibri" pitchFamily="34" charset="0"/>
              </a:rPr>
              <a:t>Findings</a:t>
            </a:r>
          </a:p>
        </p:txBody>
      </p:sp>
      <p:sp>
        <p:nvSpPr>
          <p:cNvPr id="34821" name="Rectangle 3"/>
          <p:cNvSpPr>
            <a:spLocks noChangeArrowheads="1"/>
          </p:cNvSpPr>
          <p:nvPr/>
        </p:nvSpPr>
        <p:spPr bwMode="auto">
          <a:xfrm>
            <a:off x="381000" y="4114800"/>
            <a:ext cx="1905000" cy="1143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800" b="1">
                <a:solidFill>
                  <a:schemeClr val="bg1"/>
                </a:solidFill>
                <a:latin typeface="Calibri" pitchFamily="34" charset="0"/>
              </a:rPr>
              <a:t>Diseases</a:t>
            </a:r>
          </a:p>
        </p:txBody>
      </p:sp>
      <p:sp>
        <p:nvSpPr>
          <p:cNvPr id="34822" name="Rectangle 4"/>
          <p:cNvSpPr>
            <a:spLocks noChangeArrowheads="1"/>
          </p:cNvSpPr>
          <p:nvPr/>
        </p:nvSpPr>
        <p:spPr bwMode="auto">
          <a:xfrm>
            <a:off x="3543300" y="4114800"/>
            <a:ext cx="1905000" cy="1143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800" b="1" dirty="0">
                <a:solidFill>
                  <a:schemeClr val="bg1"/>
                </a:solidFill>
                <a:latin typeface="Calibri" pitchFamily="34" charset="0"/>
              </a:rPr>
              <a:t>Job Tasks</a:t>
            </a:r>
          </a:p>
        </p:txBody>
      </p:sp>
      <p:sp>
        <p:nvSpPr>
          <p:cNvPr id="34823" name="Rectangle 5"/>
          <p:cNvSpPr>
            <a:spLocks noChangeArrowheads="1"/>
          </p:cNvSpPr>
          <p:nvPr/>
        </p:nvSpPr>
        <p:spPr bwMode="auto">
          <a:xfrm>
            <a:off x="6705600" y="5105400"/>
            <a:ext cx="1905000" cy="1143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800" b="1">
                <a:solidFill>
                  <a:schemeClr val="bg1"/>
                </a:solidFill>
                <a:latin typeface="Calibri" pitchFamily="34" charset="0"/>
              </a:rPr>
              <a:t>Industries</a:t>
            </a:r>
          </a:p>
        </p:txBody>
      </p:sp>
      <p:sp>
        <p:nvSpPr>
          <p:cNvPr id="34824" name="Rectangle 6"/>
          <p:cNvSpPr>
            <a:spLocks noChangeArrowheads="1"/>
          </p:cNvSpPr>
          <p:nvPr/>
        </p:nvSpPr>
        <p:spPr bwMode="auto">
          <a:xfrm>
            <a:off x="6705600" y="2971800"/>
            <a:ext cx="1905000" cy="1143000"/>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800" b="1">
                <a:solidFill>
                  <a:schemeClr val="bg1"/>
                </a:solidFill>
                <a:latin typeface="Calibri" pitchFamily="34" charset="0"/>
              </a:rPr>
              <a:t>Jobs</a:t>
            </a:r>
          </a:p>
        </p:txBody>
      </p:sp>
      <p:cxnSp>
        <p:nvCxnSpPr>
          <p:cNvPr id="34825" name="AutoShape 8"/>
          <p:cNvCxnSpPr>
            <a:cxnSpLocks noChangeShapeType="1"/>
            <a:stCxn id="34821" idx="3"/>
            <a:endCxn id="34822" idx="1"/>
          </p:cNvCxnSpPr>
          <p:nvPr/>
        </p:nvCxnSpPr>
        <p:spPr bwMode="auto">
          <a:xfrm>
            <a:off x="2286000" y="4686300"/>
            <a:ext cx="1257300" cy="0"/>
          </a:xfrm>
          <a:prstGeom prst="straightConnector1">
            <a:avLst/>
          </a:prstGeom>
          <a:noFill/>
          <a:ln w="635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34826" name="AutoShape 9"/>
          <p:cNvCxnSpPr>
            <a:cxnSpLocks noChangeShapeType="1"/>
            <a:stCxn id="34822" idx="3"/>
          </p:cNvCxnSpPr>
          <p:nvPr/>
        </p:nvCxnSpPr>
        <p:spPr bwMode="auto">
          <a:xfrm>
            <a:off x="5448300" y="4686300"/>
            <a:ext cx="1257300" cy="990600"/>
          </a:xfrm>
          <a:prstGeom prst="straightConnector1">
            <a:avLst/>
          </a:prstGeom>
          <a:noFill/>
          <a:ln w="635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34827" name="AutoShape 10"/>
          <p:cNvCxnSpPr>
            <a:cxnSpLocks noChangeShapeType="1"/>
            <a:stCxn id="34822" idx="3"/>
          </p:cNvCxnSpPr>
          <p:nvPr/>
        </p:nvCxnSpPr>
        <p:spPr bwMode="auto">
          <a:xfrm flipV="1">
            <a:off x="5448300" y="3543300"/>
            <a:ext cx="1257300" cy="1143000"/>
          </a:xfrm>
          <a:prstGeom prst="straightConnector1">
            <a:avLst/>
          </a:prstGeom>
          <a:noFill/>
          <a:ln w="635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34828" name="AutoShape 13"/>
          <p:cNvCxnSpPr>
            <a:cxnSpLocks noChangeShapeType="1"/>
            <a:stCxn id="34820" idx="2"/>
            <a:endCxn id="34821" idx="0"/>
          </p:cNvCxnSpPr>
          <p:nvPr/>
        </p:nvCxnSpPr>
        <p:spPr bwMode="auto">
          <a:xfrm>
            <a:off x="1333500" y="2819400"/>
            <a:ext cx="0" cy="1295400"/>
          </a:xfrm>
          <a:prstGeom prst="straightConnector1">
            <a:avLst/>
          </a:prstGeom>
          <a:noFill/>
          <a:ln w="635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total of 227 job tasks and 277 jobs in </a:t>
            </a:r>
            <a:r>
              <a:rPr lang="en-US" dirty="0" err="1" smtClean="0"/>
              <a:t>Haz</a:t>
            </a:r>
            <a:r>
              <a:rPr lang="en-US" dirty="0" smtClean="0"/>
              <a:t>-Map.</a:t>
            </a:r>
          </a:p>
          <a:p>
            <a:r>
              <a:rPr lang="en-US" dirty="0" smtClean="0"/>
              <a:t>Jobs in </a:t>
            </a:r>
            <a:r>
              <a:rPr lang="en-US" dirty="0" err="1" smtClean="0"/>
              <a:t>Haz</a:t>
            </a:r>
            <a:r>
              <a:rPr lang="en-US" dirty="0" smtClean="0"/>
              <a:t>-Map are defined by the SOC (Standard Occupational Classification) system.</a:t>
            </a:r>
          </a:p>
          <a:p>
            <a:r>
              <a:rPr lang="en-US" dirty="0" smtClean="0"/>
              <a:t>A total of 2178 links between job tasks and jobs.</a:t>
            </a:r>
          </a:p>
          <a:p>
            <a:r>
              <a:rPr lang="en-US" dirty="0" smtClean="0"/>
              <a:t>A few examples of hazardous job tasks are shown in the next two slides.</a:t>
            </a:r>
            <a:endParaRPr lang="en-US" dirty="0"/>
          </a:p>
        </p:txBody>
      </p:sp>
      <p:sp>
        <p:nvSpPr>
          <p:cNvPr id="3" name="Title 2"/>
          <p:cNvSpPr>
            <a:spLocks noGrp="1"/>
          </p:cNvSpPr>
          <p:nvPr>
            <p:ph type="title"/>
          </p:nvPr>
        </p:nvSpPr>
        <p:spPr/>
        <p:txBody>
          <a:bodyPr/>
          <a:lstStyle/>
          <a:p>
            <a:r>
              <a:rPr lang="en-US" dirty="0" smtClean="0"/>
              <a:t>Hazardous Job Tasks</a:t>
            </a:r>
            <a:endParaRPr lang="en-US" dirty="0"/>
          </a:p>
        </p:txBody>
      </p:sp>
    </p:spTree>
    <p:extLst>
      <p:ext uri="{BB962C8B-B14F-4D97-AF65-F5344CB8AC3E}">
        <p14:creationId xmlns:p14="http://schemas.microsoft.com/office/powerpoint/2010/main" val="10014606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09600" y="304800"/>
            <a:ext cx="8153400" cy="1143000"/>
          </a:xfrm>
        </p:spPr>
        <p:txBody>
          <a:bodyPr>
            <a:normAutofit fontScale="90000"/>
          </a:bodyPr>
          <a:lstStyle/>
          <a:p>
            <a:pPr eaLnBrk="1" fontAlgn="auto" hangingPunct="1">
              <a:spcAft>
                <a:spcPts val="0"/>
              </a:spcAft>
              <a:defRPr/>
            </a:pPr>
            <a:r>
              <a:rPr lang="en-US" dirty="0" smtClean="0"/>
              <a:t>Examples of 227 Hazardous Job Tasks</a:t>
            </a:r>
          </a:p>
        </p:txBody>
      </p:sp>
      <p:sp>
        <p:nvSpPr>
          <p:cNvPr id="38915" name="Rectangle 3"/>
          <p:cNvSpPr>
            <a:spLocks noGrp="1" noChangeArrowheads="1"/>
          </p:cNvSpPr>
          <p:nvPr>
            <p:ph type="body" sz="half" idx="1"/>
          </p:nvPr>
        </p:nvSpPr>
        <p:spPr>
          <a:xfrm>
            <a:off x="685800" y="1905000"/>
            <a:ext cx="3810000" cy="4419600"/>
          </a:xfrm>
        </p:spPr>
        <p:txBody>
          <a:bodyPr/>
          <a:lstStyle/>
          <a:p>
            <a:pPr eaLnBrk="1" hangingPunct="1">
              <a:lnSpc>
                <a:spcPct val="90000"/>
              </a:lnSpc>
            </a:pPr>
            <a:r>
              <a:rPr lang="en-US" sz="2800" dirty="0" smtClean="0"/>
              <a:t>Manufacture polyurethane products;</a:t>
            </a:r>
          </a:p>
          <a:p>
            <a:pPr eaLnBrk="1" hangingPunct="1">
              <a:lnSpc>
                <a:spcPct val="90000"/>
              </a:lnSpc>
            </a:pPr>
            <a:r>
              <a:rPr lang="en-US" sz="2800" dirty="0" smtClean="0"/>
              <a:t>Remove insulation installed before 1975;</a:t>
            </a:r>
          </a:p>
          <a:p>
            <a:pPr eaLnBrk="1" hangingPunct="1">
              <a:lnSpc>
                <a:spcPct val="90000"/>
              </a:lnSpc>
            </a:pPr>
            <a:r>
              <a:rPr lang="en-US" sz="2800" dirty="0" smtClean="0"/>
              <a:t>Extract coal;</a:t>
            </a:r>
          </a:p>
          <a:p>
            <a:pPr eaLnBrk="1" hangingPunct="1">
              <a:lnSpc>
                <a:spcPct val="90000"/>
              </a:lnSpc>
            </a:pPr>
            <a:r>
              <a:rPr lang="en-US" sz="2800" dirty="0" smtClean="0"/>
              <a:t>Inhale dust of moldy hay, silage, straw or grain;</a:t>
            </a:r>
          </a:p>
        </p:txBody>
      </p:sp>
      <p:pic>
        <p:nvPicPr>
          <p:cNvPr id="38916" name="Picture 10" descr="C:\WINDOWS\Application Data\Microsoft\Media Catalog\Downloaded Clips\cl56\j0216796.wmf"/>
          <p:cNvPicPr>
            <a:picLocks noGrp="1" noChangeAspect="1" noChangeArrowheads="1"/>
          </p:cNvPicPr>
          <p:nvPr>
            <p:ph type="clipArt" sz="half" idx="2"/>
          </p:nvPr>
        </p:nvPicPr>
        <p:blipFill>
          <a:blip r:embed="rId3" cstate="print">
            <a:extLst>
              <a:ext uri="{28A0092B-C50C-407E-A947-70E740481C1C}">
                <a14:useLocalDpi xmlns:a14="http://schemas.microsoft.com/office/drawing/2010/main" val="0"/>
              </a:ext>
            </a:extLst>
          </a:blip>
          <a:srcRect/>
          <a:stretch>
            <a:fillRect/>
          </a:stretch>
        </p:blipFill>
        <p:spPr>
          <a:xfrm>
            <a:off x="4572000" y="1676400"/>
            <a:ext cx="3733800" cy="4065588"/>
          </a:xfrm>
        </p:spPr>
      </p:pic>
      <p:sp>
        <p:nvSpPr>
          <p:cNvPr id="38917"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EFC577A-0C81-4A82-A861-9C730A6F1408}" type="slidenum">
              <a:rPr lang="en-US" smtClean="0">
                <a:solidFill>
                  <a:srgbClr val="FFFFFF"/>
                </a:solidFill>
              </a:rPr>
              <a:pPr eaLnBrk="1" hangingPunct="1"/>
              <a:t>13</a:t>
            </a:fld>
            <a:endParaRPr lang="en-US" smtClean="0">
              <a:solidFill>
                <a:srgbClr val="FFFFFF"/>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027"/>
          <p:cNvSpPr>
            <a:spLocks noGrp="1" noChangeArrowheads="1"/>
          </p:cNvSpPr>
          <p:nvPr>
            <p:ph type="body" sz="half" idx="1"/>
          </p:nvPr>
        </p:nvSpPr>
        <p:spPr>
          <a:xfrm>
            <a:off x="457200" y="1600200"/>
            <a:ext cx="4267200" cy="4572000"/>
          </a:xfrm>
        </p:spPr>
        <p:txBody>
          <a:bodyPr>
            <a:normAutofit lnSpcReduction="10000"/>
          </a:bodyPr>
          <a:lstStyle/>
          <a:p>
            <a:pPr eaLnBrk="1" hangingPunct="1">
              <a:lnSpc>
                <a:spcPct val="90000"/>
              </a:lnSpc>
            </a:pPr>
            <a:r>
              <a:rPr lang="en-US" sz="2800" dirty="0" smtClean="0"/>
              <a:t>Handle medical needles or surgical instruments;</a:t>
            </a:r>
          </a:p>
          <a:p>
            <a:pPr eaLnBrk="1" hangingPunct="1">
              <a:lnSpc>
                <a:spcPct val="90000"/>
              </a:lnSpc>
            </a:pPr>
            <a:r>
              <a:rPr lang="en-US" sz="2800" dirty="0" smtClean="0"/>
              <a:t>Operate internal combustion engine with inadequate ventilation;</a:t>
            </a:r>
          </a:p>
          <a:p>
            <a:pPr eaLnBrk="1" hangingPunct="1">
              <a:lnSpc>
                <a:spcPct val="90000"/>
              </a:lnSpc>
            </a:pPr>
            <a:r>
              <a:rPr lang="en-US" sz="2800" dirty="0" smtClean="0"/>
              <a:t>Repair or maintain gasoline or jet fuel tanks;</a:t>
            </a:r>
          </a:p>
          <a:p>
            <a:pPr eaLnBrk="1" hangingPunct="1">
              <a:lnSpc>
                <a:spcPct val="90000"/>
              </a:lnSpc>
            </a:pPr>
            <a:r>
              <a:rPr lang="en-US" sz="2800" dirty="0" smtClean="0"/>
              <a:t>Remove lead coatings;</a:t>
            </a:r>
          </a:p>
          <a:p>
            <a:pPr eaLnBrk="1" hangingPunct="1">
              <a:lnSpc>
                <a:spcPct val="90000"/>
              </a:lnSpc>
            </a:pPr>
            <a:endParaRPr lang="en-US" sz="2400" dirty="0" smtClean="0">
              <a:latin typeface="Arial" charset="0"/>
            </a:endParaRPr>
          </a:p>
        </p:txBody>
      </p:sp>
      <p:pic>
        <p:nvPicPr>
          <p:cNvPr id="39939" name="Picture 1046" descr="C:\WINDOWS\Application Data\Microsoft\Media Catalog\Downloaded Clips\cl56\j0216044.jpg"/>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5334000" y="1447800"/>
            <a:ext cx="3100388" cy="4724400"/>
          </a:xfrm>
        </p:spPr>
      </p:pic>
      <p:sp>
        <p:nvSpPr>
          <p:cNvPr id="39940"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781AED1-850A-40F8-9ED4-39685DA86129}" type="slidenum">
              <a:rPr lang="en-US" smtClean="0">
                <a:solidFill>
                  <a:srgbClr val="FFFFFF"/>
                </a:solidFill>
              </a:rPr>
              <a:pPr eaLnBrk="1" hangingPunct="1"/>
              <a:t>14</a:t>
            </a:fld>
            <a:endParaRPr lang="en-US" smtClean="0">
              <a:solidFill>
                <a:srgbClr val="FFFFFF"/>
              </a:solidFill>
            </a:endParaRPr>
          </a:p>
        </p:txBody>
      </p:sp>
      <p:sp>
        <p:nvSpPr>
          <p:cNvPr id="39941" name="Title 5"/>
          <p:cNvSpPr>
            <a:spLocks noGrp="1"/>
          </p:cNvSpPr>
          <p:nvPr>
            <p:ph type="title"/>
          </p:nvPr>
        </p:nvSpPr>
        <p:spPr>
          <a:xfrm>
            <a:off x="457200" y="304800"/>
            <a:ext cx="8077200" cy="1143000"/>
          </a:xfrm>
        </p:spPr>
        <p:txBody>
          <a:bodyPr>
            <a:normAutofit fontScale="90000"/>
          </a:bodyPr>
          <a:lstStyle/>
          <a:p>
            <a:r>
              <a:rPr lang="en-US" sz="4000" dirty="0" smtClean="0"/>
              <a:t>Examples of 227 Hazardous Job Tasks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Precursor of </a:t>
            </a:r>
            <a:r>
              <a:rPr lang="en-US" dirty="0" err="1" smtClean="0"/>
              <a:t>Haz</a:t>
            </a:r>
            <a:r>
              <a:rPr lang="en-US" dirty="0" smtClean="0"/>
              <a:t>-Map</a:t>
            </a:r>
            <a:endParaRPr lang="en-US" dirty="0"/>
          </a:p>
        </p:txBody>
      </p:sp>
      <p:sp>
        <p:nvSpPr>
          <p:cNvPr id="5" name="Text Placeholder 4"/>
          <p:cNvSpPr>
            <a:spLocks noGrp="1"/>
          </p:cNvSpPr>
          <p:nvPr>
            <p:ph type="body" idx="1"/>
          </p:nvPr>
        </p:nvSpPr>
        <p:spPr/>
        <p:txBody>
          <a:bodyPr/>
          <a:lstStyle/>
          <a:p>
            <a:r>
              <a:rPr lang="en-US" dirty="0" smtClean="0"/>
              <a:t>Sentinel Health Events</a:t>
            </a:r>
            <a:endParaRPr lang="en-US" dirty="0"/>
          </a:p>
        </p:txBody>
      </p:sp>
    </p:spTree>
    <p:extLst>
      <p:ext uri="{BB962C8B-B14F-4D97-AF65-F5344CB8AC3E}">
        <p14:creationId xmlns:p14="http://schemas.microsoft.com/office/powerpoint/2010/main" val="2645824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SHE(O)s first published by </a:t>
            </a:r>
            <a:r>
              <a:rPr lang="en-US" dirty="0" err="1" smtClean="0"/>
              <a:t>Rutstein</a:t>
            </a:r>
            <a:r>
              <a:rPr lang="en-US" dirty="0" smtClean="0"/>
              <a:t> et al. in 1983 and updated by </a:t>
            </a:r>
            <a:r>
              <a:rPr lang="en-US" dirty="0" err="1" smtClean="0"/>
              <a:t>Mullan</a:t>
            </a:r>
            <a:r>
              <a:rPr lang="en-US" dirty="0" smtClean="0"/>
              <a:t> and Murthy in 1991.</a:t>
            </a:r>
          </a:p>
          <a:p>
            <a:r>
              <a:rPr lang="en-US" dirty="0" smtClean="0"/>
              <a:t>64 occupational diseases linked to causal agents and associated industries.</a:t>
            </a:r>
          </a:p>
          <a:p>
            <a:r>
              <a:rPr lang="en-US" dirty="0" smtClean="0"/>
              <a:t>“This list may serve as a framework for occupational health surveillance at the state and local level. It may also be used as a guide for practicing physicians caring for patients when there is a question of occupational illness.”</a:t>
            </a:r>
          </a:p>
          <a:p>
            <a:endParaRPr lang="en-US" dirty="0"/>
          </a:p>
        </p:txBody>
      </p:sp>
      <p:sp>
        <p:nvSpPr>
          <p:cNvPr id="3" name="Title 2"/>
          <p:cNvSpPr>
            <a:spLocks noGrp="1"/>
          </p:cNvSpPr>
          <p:nvPr>
            <p:ph type="title"/>
          </p:nvPr>
        </p:nvSpPr>
        <p:spPr/>
        <p:txBody>
          <a:bodyPr>
            <a:normAutofit fontScale="90000"/>
          </a:bodyPr>
          <a:lstStyle/>
          <a:p>
            <a:r>
              <a:rPr lang="en-US" dirty="0" smtClean="0"/>
              <a:t>NIOSH Sentinel </a:t>
            </a:r>
            <a:r>
              <a:rPr lang="en-US" dirty="0"/>
              <a:t>Health Events (Occupational</a:t>
            </a:r>
            <a:r>
              <a:rPr lang="en-US" dirty="0" smtClean="0"/>
              <a:t>) </a:t>
            </a:r>
            <a:endParaRPr lang="en-US" dirty="0"/>
          </a:p>
        </p:txBody>
      </p:sp>
    </p:spTree>
    <p:extLst>
      <p:ext uri="{BB962C8B-B14F-4D97-AF65-F5344CB8AC3E}">
        <p14:creationId xmlns:p14="http://schemas.microsoft.com/office/powerpoint/2010/main" val="443329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30439551"/>
              </p:ext>
            </p:extLst>
          </p:nvPr>
        </p:nvGraphicFramePr>
        <p:xfrm>
          <a:off x="457200" y="1481138"/>
          <a:ext cx="8229600" cy="42062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lnSpc>
                          <a:spcPct val="115000"/>
                        </a:lnSpc>
                        <a:spcBef>
                          <a:spcPts val="0"/>
                        </a:spcBef>
                        <a:spcAft>
                          <a:spcPts val="0"/>
                        </a:spcAft>
                      </a:pPr>
                      <a:r>
                        <a:rPr lang="en-US" sz="2400" b="1" dirty="0">
                          <a:effectLst/>
                          <a:latin typeface="Calibri"/>
                          <a:ea typeface="Calibri"/>
                          <a:cs typeface="Times New Roman"/>
                        </a:rPr>
                        <a:t>Occupational Diseases</a:t>
                      </a:r>
                      <a:endParaRPr lang="en-US" sz="24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b="1" dirty="0">
                          <a:effectLst/>
                          <a:latin typeface="Calibri"/>
                          <a:ea typeface="Calibri"/>
                          <a:cs typeface="Times New Roman"/>
                        </a:rPr>
                        <a:t>SHE(O)</a:t>
                      </a:r>
                      <a:endParaRPr lang="en-US" sz="24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b="1">
                          <a:effectLst/>
                          <a:latin typeface="Calibri"/>
                          <a:ea typeface="Calibri"/>
                          <a:cs typeface="Times New Roman"/>
                        </a:rPr>
                        <a:t>Haz-Map</a:t>
                      </a:r>
                      <a:endParaRPr lang="en-US" sz="2400">
                        <a:effectLst/>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2400" dirty="0" smtClean="0">
                          <a:effectLst/>
                          <a:latin typeface="Calibri"/>
                          <a:ea typeface="Calibri"/>
                          <a:cs typeface="Times New Roman"/>
                        </a:rPr>
                        <a:t>Occupational</a:t>
                      </a:r>
                      <a:r>
                        <a:rPr lang="en-US" sz="2400" baseline="0" dirty="0" smtClean="0">
                          <a:effectLst/>
                          <a:latin typeface="Calibri"/>
                          <a:ea typeface="Calibri"/>
                          <a:cs typeface="Times New Roman"/>
                        </a:rPr>
                        <a:t> Infections</a:t>
                      </a:r>
                      <a:endParaRPr lang="en-US" sz="24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effectLst/>
                          <a:latin typeface="Calibri"/>
                          <a:ea typeface="Calibri"/>
                          <a:cs typeface="Times New Roman"/>
                        </a:rPr>
                        <a:t>20</a:t>
                      </a:r>
                    </a:p>
                  </a:txBody>
                  <a:tcPr marL="68580" marR="68580" marT="0" marB="0"/>
                </a:tc>
                <a:tc>
                  <a:txBody>
                    <a:bodyPr/>
                    <a:lstStyle/>
                    <a:p>
                      <a:pPr marL="0" marR="0">
                        <a:lnSpc>
                          <a:spcPct val="115000"/>
                        </a:lnSpc>
                        <a:spcBef>
                          <a:spcPts val="0"/>
                        </a:spcBef>
                        <a:spcAft>
                          <a:spcPts val="0"/>
                        </a:spcAft>
                      </a:pPr>
                      <a:r>
                        <a:rPr lang="en-US" sz="2400" dirty="0">
                          <a:effectLst/>
                          <a:latin typeface="Calibri"/>
                          <a:ea typeface="Calibri"/>
                          <a:cs typeface="Times New Roman"/>
                        </a:rPr>
                        <a:t>105</a:t>
                      </a:r>
                    </a:p>
                  </a:txBody>
                  <a:tcPr marL="68580" marR="68580" marT="0" marB="0"/>
                </a:tc>
              </a:tr>
              <a:tr h="370840">
                <a:tc>
                  <a:txBody>
                    <a:bodyPr/>
                    <a:lstStyle/>
                    <a:p>
                      <a:pPr marL="0" marR="0">
                        <a:lnSpc>
                          <a:spcPct val="115000"/>
                        </a:lnSpc>
                        <a:spcBef>
                          <a:spcPts val="0"/>
                        </a:spcBef>
                        <a:spcAft>
                          <a:spcPts val="0"/>
                        </a:spcAft>
                      </a:pPr>
                      <a:r>
                        <a:rPr lang="en-US" sz="2400" dirty="0" smtClean="0">
                          <a:effectLst/>
                          <a:latin typeface="Calibri"/>
                          <a:ea typeface="Calibri"/>
                          <a:cs typeface="Times New Roman"/>
                        </a:rPr>
                        <a:t>Occupational Cancer*</a:t>
                      </a:r>
                      <a:endParaRPr lang="en-US" sz="24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effectLst/>
                          <a:latin typeface="Calibri"/>
                          <a:ea typeface="Calibri"/>
                          <a:cs typeface="Times New Roman"/>
                        </a:rPr>
                        <a:t>13</a:t>
                      </a:r>
                    </a:p>
                  </a:txBody>
                  <a:tcPr marL="68580" marR="68580" marT="0" marB="0"/>
                </a:tc>
                <a:tc>
                  <a:txBody>
                    <a:bodyPr/>
                    <a:lstStyle/>
                    <a:p>
                      <a:pPr marL="0" marR="0">
                        <a:lnSpc>
                          <a:spcPct val="115000"/>
                        </a:lnSpc>
                        <a:spcBef>
                          <a:spcPts val="0"/>
                        </a:spcBef>
                        <a:spcAft>
                          <a:spcPts val="0"/>
                        </a:spcAft>
                      </a:pPr>
                      <a:r>
                        <a:rPr lang="en-US" sz="2400" dirty="0">
                          <a:effectLst/>
                          <a:latin typeface="Calibri"/>
                          <a:ea typeface="Calibri"/>
                          <a:cs typeface="Times New Roman"/>
                        </a:rPr>
                        <a:t>19 (7 with no linked agents)</a:t>
                      </a:r>
                    </a:p>
                  </a:txBody>
                  <a:tcPr marL="68580" marR="68580" marT="0" marB="0"/>
                </a:tc>
              </a:tr>
              <a:tr h="370840">
                <a:tc>
                  <a:txBody>
                    <a:bodyPr/>
                    <a:lstStyle/>
                    <a:p>
                      <a:pPr marL="0" marR="0">
                        <a:lnSpc>
                          <a:spcPct val="115000"/>
                        </a:lnSpc>
                        <a:spcBef>
                          <a:spcPts val="0"/>
                        </a:spcBef>
                        <a:spcAft>
                          <a:spcPts val="0"/>
                        </a:spcAft>
                      </a:pPr>
                      <a:r>
                        <a:rPr lang="en-US" sz="2400">
                          <a:effectLst/>
                          <a:latin typeface="Calibri"/>
                          <a:ea typeface="Calibri"/>
                          <a:cs typeface="Times New Roman"/>
                        </a:rPr>
                        <a:t>HP</a:t>
                      </a:r>
                    </a:p>
                  </a:txBody>
                  <a:tcPr marL="68580" marR="68580" marT="0" marB="0"/>
                </a:tc>
                <a:tc>
                  <a:txBody>
                    <a:bodyPr/>
                    <a:lstStyle/>
                    <a:p>
                      <a:pPr marL="0" marR="0">
                        <a:lnSpc>
                          <a:spcPct val="115000"/>
                        </a:lnSpc>
                        <a:spcBef>
                          <a:spcPts val="0"/>
                        </a:spcBef>
                        <a:spcAft>
                          <a:spcPts val="0"/>
                        </a:spcAft>
                      </a:pPr>
                      <a:r>
                        <a:rPr lang="en-US" sz="2400">
                          <a:effectLst/>
                          <a:latin typeface="Calibri"/>
                          <a:ea typeface="Calibri"/>
                          <a:cs typeface="Times New Roman"/>
                        </a:rPr>
                        <a:t>4</a:t>
                      </a:r>
                    </a:p>
                  </a:txBody>
                  <a:tcPr marL="68580" marR="68580" marT="0" marB="0"/>
                </a:tc>
                <a:tc>
                  <a:txBody>
                    <a:bodyPr/>
                    <a:lstStyle/>
                    <a:p>
                      <a:pPr marL="0" marR="0">
                        <a:lnSpc>
                          <a:spcPct val="115000"/>
                        </a:lnSpc>
                        <a:spcBef>
                          <a:spcPts val="0"/>
                        </a:spcBef>
                        <a:spcAft>
                          <a:spcPts val="0"/>
                        </a:spcAft>
                      </a:pPr>
                      <a:r>
                        <a:rPr lang="en-US" sz="2400" dirty="0">
                          <a:effectLst/>
                          <a:latin typeface="Calibri"/>
                          <a:ea typeface="Calibri"/>
                          <a:cs typeface="Times New Roman"/>
                        </a:rPr>
                        <a:t>30</a:t>
                      </a:r>
                    </a:p>
                  </a:txBody>
                  <a:tcPr marL="68580" marR="68580" marT="0" marB="0"/>
                </a:tc>
              </a:tr>
              <a:tr h="370840">
                <a:tc>
                  <a:txBody>
                    <a:bodyPr/>
                    <a:lstStyle/>
                    <a:p>
                      <a:pPr marL="0" marR="0">
                        <a:lnSpc>
                          <a:spcPct val="115000"/>
                        </a:lnSpc>
                        <a:spcBef>
                          <a:spcPts val="0"/>
                        </a:spcBef>
                        <a:spcAft>
                          <a:spcPts val="0"/>
                        </a:spcAft>
                      </a:pPr>
                      <a:r>
                        <a:rPr lang="en-US" sz="2400">
                          <a:effectLst/>
                          <a:latin typeface="Calibri"/>
                          <a:ea typeface="Calibri"/>
                          <a:cs typeface="Times New Roman"/>
                        </a:rPr>
                        <a:t>Other</a:t>
                      </a:r>
                    </a:p>
                  </a:txBody>
                  <a:tcPr marL="68580" marR="68580" marT="0" marB="0"/>
                </a:tc>
                <a:tc>
                  <a:txBody>
                    <a:bodyPr/>
                    <a:lstStyle/>
                    <a:p>
                      <a:pPr marL="0" marR="0">
                        <a:lnSpc>
                          <a:spcPct val="115000"/>
                        </a:lnSpc>
                        <a:spcBef>
                          <a:spcPts val="0"/>
                        </a:spcBef>
                        <a:spcAft>
                          <a:spcPts val="0"/>
                        </a:spcAft>
                      </a:pPr>
                      <a:r>
                        <a:rPr lang="en-US" sz="2400">
                          <a:effectLst/>
                          <a:latin typeface="Calibri"/>
                          <a:ea typeface="Calibri"/>
                          <a:cs typeface="Times New Roman"/>
                        </a:rPr>
                        <a:t>27</a:t>
                      </a:r>
                    </a:p>
                  </a:txBody>
                  <a:tcPr marL="68580" marR="68580" marT="0" marB="0"/>
                </a:tc>
                <a:tc>
                  <a:txBody>
                    <a:bodyPr/>
                    <a:lstStyle/>
                    <a:p>
                      <a:pPr marL="0" marR="0">
                        <a:lnSpc>
                          <a:spcPct val="115000"/>
                        </a:lnSpc>
                        <a:spcBef>
                          <a:spcPts val="0"/>
                        </a:spcBef>
                        <a:spcAft>
                          <a:spcPts val="0"/>
                        </a:spcAft>
                      </a:pPr>
                      <a:r>
                        <a:rPr lang="en-US" sz="2400" dirty="0" smtClean="0">
                          <a:effectLst/>
                          <a:latin typeface="Calibri"/>
                          <a:ea typeface="Calibri"/>
                          <a:cs typeface="Times New Roman"/>
                        </a:rPr>
                        <a:t>81 (7 </a:t>
                      </a:r>
                      <a:r>
                        <a:rPr lang="en-US" sz="2400" dirty="0">
                          <a:effectLst/>
                          <a:latin typeface="Calibri"/>
                          <a:ea typeface="Calibri"/>
                          <a:cs typeface="Times New Roman"/>
                        </a:rPr>
                        <a:t>SHE(O) diseases not added)</a:t>
                      </a:r>
                    </a:p>
                  </a:txBody>
                  <a:tcPr marL="68580" marR="68580" marT="0" marB="0"/>
                </a:tc>
              </a:tr>
              <a:tr h="370840">
                <a:tc>
                  <a:txBody>
                    <a:bodyPr/>
                    <a:lstStyle/>
                    <a:p>
                      <a:pPr marL="0" marR="0">
                        <a:lnSpc>
                          <a:spcPct val="115000"/>
                        </a:lnSpc>
                        <a:spcBef>
                          <a:spcPts val="0"/>
                        </a:spcBef>
                        <a:spcAft>
                          <a:spcPts val="0"/>
                        </a:spcAft>
                      </a:pPr>
                      <a:r>
                        <a:rPr lang="en-US" sz="2400">
                          <a:effectLst/>
                          <a:latin typeface="Calibri"/>
                          <a:ea typeface="Calibri"/>
                          <a:cs typeface="Times New Roman"/>
                        </a:rPr>
                        <a:t>Total</a:t>
                      </a:r>
                    </a:p>
                  </a:txBody>
                  <a:tcPr marL="68580" marR="68580" marT="0" marB="0"/>
                </a:tc>
                <a:tc>
                  <a:txBody>
                    <a:bodyPr/>
                    <a:lstStyle/>
                    <a:p>
                      <a:pPr marL="0" marR="0">
                        <a:lnSpc>
                          <a:spcPct val="115000"/>
                        </a:lnSpc>
                        <a:spcBef>
                          <a:spcPts val="0"/>
                        </a:spcBef>
                        <a:spcAft>
                          <a:spcPts val="0"/>
                        </a:spcAft>
                      </a:pPr>
                      <a:r>
                        <a:rPr lang="en-US" sz="2400">
                          <a:effectLst/>
                          <a:latin typeface="Calibri"/>
                          <a:ea typeface="Calibri"/>
                          <a:cs typeface="Times New Roman"/>
                        </a:rPr>
                        <a:t>64</a:t>
                      </a:r>
                    </a:p>
                  </a:txBody>
                  <a:tcPr marL="68580" marR="68580" marT="0" marB="0"/>
                </a:tc>
                <a:tc>
                  <a:txBody>
                    <a:bodyPr/>
                    <a:lstStyle/>
                    <a:p>
                      <a:pPr marL="0" marR="0">
                        <a:lnSpc>
                          <a:spcPct val="115000"/>
                        </a:lnSpc>
                        <a:spcBef>
                          <a:spcPts val="0"/>
                        </a:spcBef>
                        <a:spcAft>
                          <a:spcPts val="0"/>
                        </a:spcAft>
                      </a:pPr>
                      <a:r>
                        <a:rPr lang="en-US" sz="2400" dirty="0" smtClean="0">
                          <a:effectLst/>
                          <a:latin typeface="Calibri"/>
                          <a:ea typeface="Calibri"/>
                          <a:cs typeface="Times New Roman"/>
                        </a:rPr>
                        <a:t>235</a:t>
                      </a:r>
                      <a:endParaRPr lang="en-US" sz="24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p:txBody>
          <a:bodyPr/>
          <a:lstStyle/>
          <a:p>
            <a:r>
              <a:rPr lang="en-US" dirty="0" smtClean="0"/>
              <a:t>SHE(O)s Compared to </a:t>
            </a:r>
            <a:r>
              <a:rPr lang="en-US" dirty="0" err="1" smtClean="0"/>
              <a:t>Haz</a:t>
            </a:r>
            <a:r>
              <a:rPr lang="en-US" dirty="0" smtClean="0"/>
              <a:t>-Map</a:t>
            </a:r>
            <a:endParaRPr lang="en-US" dirty="0"/>
          </a:p>
        </p:txBody>
      </p:sp>
      <p:sp>
        <p:nvSpPr>
          <p:cNvPr id="5" name="TextBox 4"/>
          <p:cNvSpPr txBox="1"/>
          <p:nvPr/>
        </p:nvSpPr>
        <p:spPr>
          <a:xfrm>
            <a:off x="3962400" y="5715000"/>
            <a:ext cx="4800600" cy="923330"/>
          </a:xfrm>
          <a:prstGeom prst="rect">
            <a:avLst/>
          </a:prstGeom>
          <a:noFill/>
        </p:spPr>
        <p:txBody>
          <a:bodyPr wrap="square" rtlCol="0">
            <a:spAutoFit/>
          </a:bodyPr>
          <a:lstStyle/>
          <a:p>
            <a:r>
              <a:rPr lang="en-US" i="1" dirty="0" smtClean="0"/>
              <a:t>*In Haz-Map, all </a:t>
            </a:r>
            <a:r>
              <a:rPr lang="en-US" i="1" dirty="0" err="1" smtClean="0"/>
              <a:t>leukemias</a:t>
            </a:r>
            <a:r>
              <a:rPr lang="en-US" i="1" dirty="0" smtClean="0"/>
              <a:t> are combined and scrotal cancer is not listed separately from skin cancer.</a:t>
            </a:r>
            <a:endParaRPr lang="en-US" i="1" dirty="0"/>
          </a:p>
        </p:txBody>
      </p:sp>
    </p:spTree>
    <p:extLst>
      <p:ext uri="{BB962C8B-B14F-4D97-AF65-F5344CB8AC3E}">
        <p14:creationId xmlns:p14="http://schemas.microsoft.com/office/powerpoint/2010/main" val="19780202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SHE(O)s not in </a:t>
            </a:r>
            <a:r>
              <a:rPr lang="en-US" dirty="0" err="1" smtClean="0"/>
              <a:t>Haz</a:t>
            </a:r>
            <a:r>
              <a:rPr lang="en-US" dirty="0" smtClean="0"/>
              <a:t>-Map: </a:t>
            </a:r>
            <a:r>
              <a:rPr lang="en-US" dirty="0" err="1" smtClean="0"/>
              <a:t>silotuberculosis</a:t>
            </a:r>
            <a:r>
              <a:rPr lang="en-US" dirty="0" smtClean="0"/>
              <a:t>, tetanus, </a:t>
            </a:r>
            <a:r>
              <a:rPr lang="en-US" dirty="0" err="1" smtClean="0"/>
              <a:t>talcosis</a:t>
            </a:r>
            <a:r>
              <a:rPr lang="en-US" dirty="0" smtClean="0"/>
              <a:t>, </a:t>
            </a:r>
            <a:r>
              <a:rPr lang="en-US" dirty="0" err="1" smtClean="0"/>
              <a:t>agranulocytopenia</a:t>
            </a:r>
            <a:r>
              <a:rPr lang="en-US" dirty="0" smtClean="0"/>
              <a:t>, cerebellar ataxia, carpal tunnel syndrome, and </a:t>
            </a:r>
            <a:r>
              <a:rPr lang="en-US" dirty="0" err="1" smtClean="0"/>
              <a:t>mononeuritis</a:t>
            </a:r>
            <a:r>
              <a:rPr lang="en-US" dirty="0" smtClean="0"/>
              <a:t>.</a:t>
            </a:r>
          </a:p>
          <a:p>
            <a:r>
              <a:rPr lang="en-US" dirty="0" smtClean="0"/>
              <a:t>In Haz-Map, but not in SHE(O) list: COPD, RADS, IVCD, oil acne, chloracne, contact urticaria, pneumoconiosis (benign &amp; other), asphyxiation (simple &amp; chemical), inhalation fever, metal poisoning (</a:t>
            </a:r>
            <a:r>
              <a:rPr lang="en-US" dirty="0" err="1" smtClean="0"/>
              <a:t>Mn</a:t>
            </a:r>
            <a:r>
              <a:rPr lang="en-US" dirty="0" smtClean="0"/>
              <a:t>, Cd, Cr, Hg, </a:t>
            </a:r>
            <a:r>
              <a:rPr lang="en-US" dirty="0" err="1" smtClean="0"/>
              <a:t>Pb</a:t>
            </a:r>
            <a:r>
              <a:rPr lang="en-US" dirty="0" smtClean="0"/>
              <a:t>, As) and other poisoning (fumigants, PCP, HF, DDT, and </a:t>
            </a:r>
            <a:r>
              <a:rPr lang="en-US" dirty="0" err="1" smtClean="0"/>
              <a:t>carbamates</a:t>
            </a:r>
            <a:r>
              <a:rPr lang="en-US" dirty="0" smtClean="0"/>
              <a:t>/organophosphates). </a:t>
            </a:r>
            <a:endParaRPr lang="en-US" dirty="0"/>
          </a:p>
        </p:txBody>
      </p:sp>
      <p:sp>
        <p:nvSpPr>
          <p:cNvPr id="3" name="Title 2"/>
          <p:cNvSpPr>
            <a:spLocks noGrp="1"/>
          </p:cNvSpPr>
          <p:nvPr>
            <p:ph type="title"/>
          </p:nvPr>
        </p:nvSpPr>
        <p:spPr/>
        <p:txBody>
          <a:bodyPr/>
          <a:lstStyle/>
          <a:p>
            <a:r>
              <a:rPr lang="en-US" dirty="0" smtClean="0"/>
              <a:t>SHE(O)s Compared to </a:t>
            </a:r>
            <a:r>
              <a:rPr lang="en-US" dirty="0" err="1" smtClean="0"/>
              <a:t>Haz</a:t>
            </a:r>
            <a:r>
              <a:rPr lang="en-US" dirty="0" smtClean="0"/>
              <a:t>-Map</a:t>
            </a:r>
            <a:endParaRPr lang="en-US" dirty="0"/>
          </a:p>
        </p:txBody>
      </p:sp>
    </p:spTree>
    <p:extLst>
      <p:ext uri="{BB962C8B-B14F-4D97-AF65-F5344CB8AC3E}">
        <p14:creationId xmlns:p14="http://schemas.microsoft.com/office/powerpoint/2010/main" val="32101736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Information Sources</a:t>
            </a:r>
            <a:endParaRPr lang="en-US" dirty="0"/>
          </a:p>
        </p:txBody>
      </p:sp>
      <p:sp>
        <p:nvSpPr>
          <p:cNvPr id="5" name="Text Placeholder 4"/>
          <p:cNvSpPr>
            <a:spLocks noGrp="1"/>
          </p:cNvSpPr>
          <p:nvPr>
            <p:ph type="body" idx="1"/>
          </p:nvPr>
        </p:nvSpPr>
        <p:spPr/>
        <p:txBody>
          <a:bodyPr/>
          <a:lstStyle/>
          <a:p>
            <a:r>
              <a:rPr lang="en-US" dirty="0" smtClean="0"/>
              <a:t>Scientific textbooks and Internet resources.</a:t>
            </a:r>
            <a:endParaRPr lang="en-US" dirty="0"/>
          </a:p>
        </p:txBody>
      </p:sp>
    </p:spTree>
    <p:extLst>
      <p:ext uri="{BB962C8B-B14F-4D97-AF65-F5344CB8AC3E}">
        <p14:creationId xmlns:p14="http://schemas.microsoft.com/office/powerpoint/2010/main" val="2645824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Jay A. Brown, MD, MPH</a:t>
            </a:r>
            <a:endParaRPr lang="en-US" dirty="0"/>
          </a:p>
        </p:txBody>
      </p:sp>
      <p:sp>
        <p:nvSpPr>
          <p:cNvPr id="5" name="Text Placeholder 4"/>
          <p:cNvSpPr>
            <a:spLocks noGrp="1"/>
          </p:cNvSpPr>
          <p:nvPr>
            <p:ph type="body" idx="1"/>
          </p:nvPr>
        </p:nvSpPr>
        <p:spPr/>
        <p:txBody>
          <a:bodyPr>
            <a:noAutofit/>
          </a:bodyPr>
          <a:lstStyle/>
          <a:p>
            <a:r>
              <a:rPr lang="en-US" sz="2000" dirty="0" smtClean="0"/>
              <a:t>Author of Haz-Map and Consultant for the National Library of Medicine and the Department of Labor</a:t>
            </a:r>
          </a:p>
        </p:txBody>
      </p:sp>
    </p:spTree>
    <p:extLst>
      <p:ext uri="{BB962C8B-B14F-4D97-AF65-F5344CB8AC3E}">
        <p14:creationId xmlns:p14="http://schemas.microsoft.com/office/powerpoint/2010/main" val="20575371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533400" y="228600"/>
            <a:ext cx="8153400" cy="1219200"/>
          </a:xfrm>
        </p:spPr>
        <p:txBody>
          <a:bodyPr>
            <a:normAutofit fontScale="90000"/>
          </a:bodyPr>
          <a:lstStyle/>
          <a:p>
            <a:pPr eaLnBrk="1" hangingPunct="1"/>
            <a:r>
              <a:rPr lang="en-US" dirty="0" err="1" smtClean="0"/>
              <a:t>Haz</a:t>
            </a:r>
            <a:r>
              <a:rPr lang="en-US" dirty="0" smtClean="0"/>
              <a:t>-Map Sources of Information</a:t>
            </a:r>
          </a:p>
        </p:txBody>
      </p:sp>
      <p:sp>
        <p:nvSpPr>
          <p:cNvPr id="19459" name="Content Placeholder 2"/>
          <p:cNvSpPr>
            <a:spLocks noGrp="1"/>
          </p:cNvSpPr>
          <p:nvPr>
            <p:ph sz="quarter" idx="1"/>
          </p:nvPr>
        </p:nvSpPr>
        <p:spPr>
          <a:xfrm>
            <a:off x="612775" y="1600200"/>
            <a:ext cx="8153400" cy="4495800"/>
          </a:xfrm>
        </p:spPr>
        <p:txBody>
          <a:bodyPr/>
          <a:lstStyle/>
          <a:p>
            <a:pPr eaLnBrk="1" hangingPunct="1"/>
            <a:r>
              <a:rPr lang="en-US" dirty="0" smtClean="0"/>
              <a:t>Best and most up-to-date journals, monographs, textbooks, online databases, and websites;</a:t>
            </a:r>
          </a:p>
          <a:p>
            <a:pPr eaLnBrk="1" hangingPunct="1"/>
            <a:r>
              <a:rPr lang="en-US" dirty="0" smtClean="0"/>
              <a:t>Sources of information in </a:t>
            </a:r>
            <a:r>
              <a:rPr lang="en-US" dirty="0" err="1" smtClean="0"/>
              <a:t>Haz</a:t>
            </a:r>
            <a:r>
              <a:rPr lang="en-US" dirty="0" smtClean="0"/>
              <a:t>-Map are referenced. For example, the reference tag [Sullivan, p. 79] refers to the Sullivan &amp; Krieger textbook.</a:t>
            </a:r>
          </a:p>
          <a:p>
            <a:r>
              <a:rPr lang="en-US" dirty="0"/>
              <a:t>See </a:t>
            </a:r>
            <a:r>
              <a:rPr lang="en-US" dirty="0" smtClean="0">
                <a:hlinkClick r:id="rId3"/>
              </a:rPr>
              <a:t>http://www.haz-map.com/refernc.htm</a:t>
            </a:r>
            <a:r>
              <a:rPr lang="en-US" dirty="0" smtClean="0"/>
              <a:t> for a complete bibliography and a list of all reference tags. </a:t>
            </a:r>
            <a:endParaRPr lang="en-US" dirty="0"/>
          </a:p>
          <a:p>
            <a:pPr eaLnBrk="1" hangingPunct="1"/>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ChemIDplus</a:t>
            </a:r>
            <a:endParaRPr lang="en-US" dirty="0"/>
          </a:p>
          <a:p>
            <a:r>
              <a:rPr lang="en-US" dirty="0" smtClean="0"/>
              <a:t>ExPub</a:t>
            </a:r>
          </a:p>
          <a:p>
            <a:r>
              <a:rPr lang="en-US" dirty="0" smtClean="0"/>
              <a:t>Use these two portals to enter the name or CAS number of a chemical and to find information from many different websites.</a:t>
            </a:r>
            <a:endParaRPr lang="en-US" dirty="0"/>
          </a:p>
        </p:txBody>
      </p:sp>
      <p:sp>
        <p:nvSpPr>
          <p:cNvPr id="3" name="Title 2"/>
          <p:cNvSpPr>
            <a:spLocks noGrp="1"/>
          </p:cNvSpPr>
          <p:nvPr>
            <p:ph type="title"/>
          </p:nvPr>
        </p:nvSpPr>
        <p:spPr/>
        <p:txBody>
          <a:bodyPr/>
          <a:lstStyle/>
          <a:p>
            <a:r>
              <a:rPr lang="en-US" dirty="0" smtClean="0"/>
              <a:t>Internet Resources</a:t>
            </a:r>
            <a:endParaRPr lang="en-US" dirty="0"/>
          </a:p>
        </p:txBody>
      </p:sp>
    </p:spTree>
    <p:extLst>
      <p:ext uri="{BB962C8B-B14F-4D97-AF65-F5344CB8AC3E}">
        <p14:creationId xmlns:p14="http://schemas.microsoft.com/office/powerpoint/2010/main" val="24291832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Occupational Diseases</a:t>
            </a:r>
            <a:endParaRPr lang="en-US" dirty="0"/>
          </a:p>
        </p:txBody>
      </p:sp>
      <p:sp>
        <p:nvSpPr>
          <p:cNvPr id="3" name="Text Placeholder 2"/>
          <p:cNvSpPr>
            <a:spLocks noGrp="1"/>
          </p:cNvSpPr>
          <p:nvPr>
            <p:ph type="body" idx="1"/>
          </p:nvPr>
        </p:nvSpPr>
        <p:spPr/>
        <p:txBody>
          <a:bodyPr/>
          <a:lstStyle/>
          <a:p>
            <a:r>
              <a:rPr lang="en-US" dirty="0" smtClean="0"/>
              <a:t>In which links between diseases and occupational exposures are established.</a:t>
            </a:r>
            <a:endParaRPr lang="en-US" dirty="0"/>
          </a:p>
        </p:txBody>
      </p:sp>
    </p:spTree>
    <p:extLst>
      <p:ext uri="{BB962C8B-B14F-4D97-AF65-F5344CB8AC3E}">
        <p14:creationId xmlns:p14="http://schemas.microsoft.com/office/powerpoint/2010/main" val="32791326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4442280"/>
              </p:ext>
            </p:extLst>
          </p:nvPr>
        </p:nvGraphicFramePr>
        <p:xfrm>
          <a:off x="457200" y="1371600"/>
          <a:ext cx="8229600" cy="445008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Disease</a:t>
                      </a:r>
                      <a:r>
                        <a:rPr lang="en-US" baseline="0" dirty="0" smtClean="0"/>
                        <a:t> Name</a:t>
                      </a:r>
                      <a:endParaRPr lang="en-US" dirty="0"/>
                    </a:p>
                  </a:txBody>
                  <a:tcPr/>
                </a:tc>
                <a:tc>
                  <a:txBody>
                    <a:bodyPr/>
                    <a:lstStyle/>
                    <a:p>
                      <a:r>
                        <a:rPr lang="en-US" dirty="0" smtClean="0"/>
                        <a:t>Caused by Compounds</a:t>
                      </a:r>
                      <a:r>
                        <a:rPr lang="en-US" baseline="0" dirty="0" smtClean="0"/>
                        <a:t> Containing</a:t>
                      </a:r>
                      <a:endParaRPr lang="en-US" dirty="0"/>
                    </a:p>
                  </a:txBody>
                  <a:tcPr/>
                </a:tc>
              </a:tr>
              <a:tr h="370840">
                <a:tc>
                  <a:txBody>
                    <a:bodyPr/>
                    <a:lstStyle/>
                    <a:p>
                      <a:r>
                        <a:rPr lang="en-US" dirty="0" smtClean="0"/>
                        <a:t>Toxic Neuropathy</a:t>
                      </a:r>
                      <a:endParaRPr lang="en-US" dirty="0"/>
                    </a:p>
                  </a:txBody>
                  <a:tcPr/>
                </a:tc>
                <a:tc>
                  <a:txBody>
                    <a:bodyPr/>
                    <a:lstStyle/>
                    <a:p>
                      <a:r>
                        <a:rPr lang="en-US" dirty="0" smtClean="0"/>
                        <a:t>As (inorganic); </a:t>
                      </a:r>
                      <a:r>
                        <a:rPr lang="en-US" dirty="0" err="1" smtClean="0"/>
                        <a:t>Tl</a:t>
                      </a:r>
                      <a:r>
                        <a:rPr lang="en-US" dirty="0" smtClean="0"/>
                        <a:t>; </a:t>
                      </a:r>
                      <a:r>
                        <a:rPr lang="en-US" dirty="0" err="1" smtClean="0"/>
                        <a:t>Pb</a:t>
                      </a:r>
                      <a:r>
                        <a:rPr lang="en-US" dirty="0" smtClean="0"/>
                        <a:t>; Hg</a:t>
                      </a:r>
                      <a:endParaRPr lang="en-US" dirty="0"/>
                    </a:p>
                  </a:txBody>
                  <a:tcPr/>
                </a:tc>
              </a:tr>
              <a:tr h="370840">
                <a:tc>
                  <a:txBody>
                    <a:bodyPr/>
                    <a:lstStyle/>
                    <a:p>
                      <a:r>
                        <a:rPr lang="en-US" dirty="0" smtClean="0"/>
                        <a:t>Pneumoconiosis,</a:t>
                      </a:r>
                      <a:r>
                        <a:rPr lang="en-US" baseline="0" dirty="0" smtClean="0"/>
                        <a:t> Other</a:t>
                      </a:r>
                      <a:endParaRPr lang="en-US" dirty="0"/>
                    </a:p>
                  </a:txBody>
                  <a:tcPr/>
                </a:tc>
                <a:tc>
                  <a:txBody>
                    <a:bodyPr/>
                    <a:lstStyle/>
                    <a:p>
                      <a:r>
                        <a:rPr lang="en-US" dirty="0" err="1" smtClean="0"/>
                        <a:t>Sb</a:t>
                      </a:r>
                      <a:r>
                        <a:rPr lang="en-US" dirty="0" smtClean="0"/>
                        <a:t>; Rare Earth Metals</a:t>
                      </a:r>
                      <a:endParaRPr lang="en-US" dirty="0"/>
                    </a:p>
                  </a:txBody>
                  <a:tcPr/>
                </a:tc>
              </a:tr>
              <a:tr h="370840">
                <a:tc>
                  <a:txBody>
                    <a:bodyPr/>
                    <a:lstStyle/>
                    <a:p>
                      <a:r>
                        <a:rPr lang="en-US" dirty="0" smtClean="0"/>
                        <a:t>Pneumoconiosis, Benign</a:t>
                      </a:r>
                      <a:endParaRPr lang="en-US" dirty="0"/>
                    </a:p>
                  </a:txBody>
                  <a:tcPr/>
                </a:tc>
                <a:tc>
                  <a:txBody>
                    <a:bodyPr/>
                    <a:lstStyle/>
                    <a:p>
                      <a:r>
                        <a:rPr lang="en-US" dirty="0" smtClean="0"/>
                        <a:t>Fe; Ba; </a:t>
                      </a:r>
                      <a:r>
                        <a:rPr lang="en-US" dirty="0" err="1" smtClean="0"/>
                        <a:t>Sn</a:t>
                      </a:r>
                      <a:r>
                        <a:rPr lang="en-US" dirty="0" smtClean="0"/>
                        <a:t>; </a:t>
                      </a:r>
                      <a:r>
                        <a:rPr lang="en-US" dirty="0" err="1" smtClean="0"/>
                        <a:t>Sb</a:t>
                      </a:r>
                      <a:r>
                        <a:rPr lang="en-US" dirty="0" smtClean="0"/>
                        <a:t>; Rare</a:t>
                      </a:r>
                      <a:r>
                        <a:rPr lang="en-US" baseline="0" dirty="0" smtClean="0"/>
                        <a:t> Earth Metals</a:t>
                      </a:r>
                      <a:endParaRPr lang="en-US" dirty="0"/>
                    </a:p>
                  </a:txBody>
                  <a:tcPr/>
                </a:tc>
              </a:tr>
              <a:tr h="370840">
                <a:tc>
                  <a:txBody>
                    <a:bodyPr/>
                    <a:lstStyle/>
                    <a:p>
                      <a:r>
                        <a:rPr lang="en-US" dirty="0" smtClean="0"/>
                        <a:t>Parkinsonism</a:t>
                      </a:r>
                      <a:endParaRPr lang="en-US" dirty="0"/>
                    </a:p>
                  </a:txBody>
                  <a:tcPr/>
                </a:tc>
                <a:tc>
                  <a:txBody>
                    <a:bodyPr/>
                    <a:lstStyle/>
                    <a:p>
                      <a:r>
                        <a:rPr lang="en-US" dirty="0" err="1" smtClean="0"/>
                        <a:t>Mn</a:t>
                      </a:r>
                      <a:endParaRPr lang="en-US" dirty="0"/>
                    </a:p>
                  </a:txBody>
                  <a:tcPr/>
                </a:tc>
              </a:tr>
              <a:tr h="370840">
                <a:tc>
                  <a:txBody>
                    <a:bodyPr/>
                    <a:lstStyle/>
                    <a:p>
                      <a:r>
                        <a:rPr lang="en-US" dirty="0" smtClean="0"/>
                        <a:t>Bone Cancer</a:t>
                      </a:r>
                      <a:endParaRPr lang="en-US" dirty="0"/>
                    </a:p>
                  </a:txBody>
                  <a:tcPr/>
                </a:tc>
                <a:tc>
                  <a:txBody>
                    <a:bodyPr/>
                    <a:lstStyle/>
                    <a:p>
                      <a:r>
                        <a:rPr lang="en-US" dirty="0" err="1" smtClean="0"/>
                        <a:t>Pu</a:t>
                      </a:r>
                      <a:r>
                        <a:rPr lang="en-US" dirty="0" smtClean="0"/>
                        <a:t>; Ra</a:t>
                      </a:r>
                      <a:endParaRPr lang="en-US" dirty="0"/>
                    </a:p>
                  </a:txBody>
                  <a:tcPr/>
                </a:tc>
              </a:tr>
              <a:tr h="370840">
                <a:tc>
                  <a:txBody>
                    <a:bodyPr/>
                    <a:lstStyle/>
                    <a:p>
                      <a:r>
                        <a:rPr lang="en-US" dirty="0" smtClean="0"/>
                        <a:t>Nasal Sinus Cancer</a:t>
                      </a:r>
                      <a:endParaRPr lang="en-US" dirty="0"/>
                    </a:p>
                  </a:txBody>
                  <a:tcPr/>
                </a:tc>
                <a:tc>
                  <a:txBody>
                    <a:bodyPr/>
                    <a:lstStyle/>
                    <a:p>
                      <a:r>
                        <a:rPr lang="en-US" dirty="0" smtClean="0"/>
                        <a:t>Ni; Ra</a:t>
                      </a:r>
                      <a:endParaRPr lang="en-US" dirty="0"/>
                    </a:p>
                  </a:txBody>
                  <a:tcPr/>
                </a:tc>
              </a:tr>
              <a:tr h="370840">
                <a:tc>
                  <a:txBody>
                    <a:bodyPr/>
                    <a:lstStyle/>
                    <a:p>
                      <a:r>
                        <a:rPr lang="en-US" dirty="0" smtClean="0"/>
                        <a:t>Skin Cancer</a:t>
                      </a:r>
                      <a:endParaRPr lang="en-US" dirty="0"/>
                    </a:p>
                  </a:txBody>
                  <a:tcPr/>
                </a:tc>
                <a:tc>
                  <a:txBody>
                    <a:bodyPr/>
                    <a:lstStyle/>
                    <a:p>
                      <a:r>
                        <a:rPr lang="en-US" dirty="0" smtClean="0"/>
                        <a:t>As (inorganic)</a:t>
                      </a:r>
                      <a:endParaRPr lang="en-US" dirty="0"/>
                    </a:p>
                  </a:txBody>
                  <a:tcPr/>
                </a:tc>
              </a:tr>
              <a:tr h="370840">
                <a:tc>
                  <a:txBody>
                    <a:bodyPr/>
                    <a:lstStyle/>
                    <a:p>
                      <a:r>
                        <a:rPr lang="en-US" dirty="0" smtClean="0"/>
                        <a:t>Occupational</a:t>
                      </a:r>
                      <a:r>
                        <a:rPr lang="en-US" baseline="0" dirty="0" smtClean="0"/>
                        <a:t> Asthma</a:t>
                      </a:r>
                      <a:endParaRPr lang="en-US" dirty="0"/>
                    </a:p>
                  </a:txBody>
                  <a:tcPr/>
                </a:tc>
                <a:tc>
                  <a:txBody>
                    <a:bodyPr/>
                    <a:lstStyle/>
                    <a:p>
                      <a:r>
                        <a:rPr lang="en-US" dirty="0" smtClean="0"/>
                        <a:t>Cr(VI);</a:t>
                      </a:r>
                      <a:r>
                        <a:rPr lang="en-US" baseline="0" dirty="0" smtClean="0"/>
                        <a:t> Ni</a:t>
                      </a:r>
                    </a:p>
                  </a:txBody>
                  <a:tcPr/>
                </a:tc>
              </a:tr>
              <a:tr h="370840">
                <a:tc>
                  <a:txBody>
                    <a:bodyPr/>
                    <a:lstStyle/>
                    <a:p>
                      <a:r>
                        <a:rPr lang="en-US" dirty="0" smtClean="0"/>
                        <a:t>Contact Dermatitis,</a:t>
                      </a:r>
                      <a:r>
                        <a:rPr lang="en-US" baseline="0" dirty="0" smtClean="0"/>
                        <a:t> Allergic</a:t>
                      </a:r>
                      <a:endParaRPr lang="en-US" dirty="0"/>
                    </a:p>
                  </a:txBody>
                  <a:tcPr/>
                </a:tc>
                <a:tc>
                  <a:txBody>
                    <a:bodyPr/>
                    <a:lstStyle/>
                    <a:p>
                      <a:r>
                        <a:rPr lang="en-US" dirty="0" smtClean="0"/>
                        <a:t>Ni; Cr(VI)</a:t>
                      </a:r>
                      <a:endParaRPr lang="en-US" dirty="0"/>
                    </a:p>
                  </a:txBody>
                  <a:tcPr/>
                </a:tc>
              </a:tr>
              <a:tr h="370840">
                <a:tc>
                  <a:txBody>
                    <a:bodyPr/>
                    <a:lstStyle/>
                    <a:p>
                      <a:r>
                        <a:rPr lang="en-US" dirty="0" smtClean="0"/>
                        <a:t>Acute Tubular Necrosis</a:t>
                      </a:r>
                      <a:endParaRPr lang="en-US" dirty="0"/>
                    </a:p>
                  </a:txBody>
                  <a:tcPr/>
                </a:tc>
                <a:tc>
                  <a:txBody>
                    <a:bodyPr/>
                    <a:lstStyle/>
                    <a:p>
                      <a:r>
                        <a:rPr lang="en-US" dirty="0" smtClean="0"/>
                        <a:t>Cr(VI); U; </a:t>
                      </a:r>
                      <a:r>
                        <a:rPr lang="en-US" dirty="0" err="1" smtClean="0"/>
                        <a:t>Pb</a:t>
                      </a:r>
                      <a:endParaRPr lang="en-US" dirty="0" smtClean="0"/>
                    </a:p>
                  </a:txBody>
                  <a:tcPr/>
                </a:tc>
              </a:tr>
              <a:tr h="370840">
                <a:tc>
                  <a:txBody>
                    <a:bodyPr/>
                    <a:lstStyle/>
                    <a:p>
                      <a:r>
                        <a:rPr lang="en-US" dirty="0" smtClean="0"/>
                        <a:t>Chronic Renal Failure</a:t>
                      </a:r>
                      <a:endParaRPr lang="en-US" dirty="0"/>
                    </a:p>
                  </a:txBody>
                  <a:tcPr/>
                </a:tc>
                <a:tc>
                  <a:txBody>
                    <a:bodyPr/>
                    <a:lstStyle/>
                    <a:p>
                      <a:r>
                        <a:rPr lang="en-US" dirty="0" smtClean="0"/>
                        <a:t>Cd; </a:t>
                      </a:r>
                      <a:r>
                        <a:rPr lang="en-US" dirty="0" err="1" smtClean="0"/>
                        <a:t>Pb</a:t>
                      </a:r>
                      <a:endParaRPr lang="en-US" dirty="0" smtClean="0"/>
                    </a:p>
                  </a:txBody>
                  <a:tcPr/>
                </a:tc>
              </a:tr>
            </a:tbl>
          </a:graphicData>
        </a:graphic>
      </p:graphicFrame>
      <p:sp>
        <p:nvSpPr>
          <p:cNvPr id="3" name="Title 2"/>
          <p:cNvSpPr>
            <a:spLocks noGrp="1"/>
          </p:cNvSpPr>
          <p:nvPr>
            <p:ph type="title"/>
          </p:nvPr>
        </p:nvSpPr>
        <p:spPr/>
        <p:txBody>
          <a:bodyPr>
            <a:normAutofit fontScale="90000"/>
          </a:bodyPr>
          <a:lstStyle/>
          <a:p>
            <a:r>
              <a:rPr lang="en-US" dirty="0" smtClean="0"/>
              <a:t>Metals and Occupational Diseases</a:t>
            </a:r>
            <a:endParaRPr lang="en-US" dirty="0"/>
          </a:p>
        </p:txBody>
      </p:sp>
    </p:spTree>
    <p:extLst>
      <p:ext uri="{BB962C8B-B14F-4D97-AF65-F5344CB8AC3E}">
        <p14:creationId xmlns:p14="http://schemas.microsoft.com/office/powerpoint/2010/main" val="16585539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See </a:t>
            </a:r>
            <a:r>
              <a:rPr lang="en-US" dirty="0"/>
              <a:t>the chapter on </a:t>
            </a:r>
            <a:r>
              <a:rPr lang="en-US" dirty="0" smtClean="0"/>
              <a:t>“Ionizing Radiation” </a:t>
            </a:r>
            <a:r>
              <a:rPr lang="en-US" dirty="0"/>
              <a:t>by </a:t>
            </a:r>
            <a:r>
              <a:rPr lang="en-US" dirty="0" smtClean="0"/>
              <a:t>John D. </a:t>
            </a:r>
            <a:r>
              <a:rPr lang="en-US" dirty="0" err="1" smtClean="0"/>
              <a:t>Boice</a:t>
            </a:r>
            <a:r>
              <a:rPr lang="en-US" dirty="0" smtClean="0"/>
              <a:t>, Jr. in </a:t>
            </a:r>
            <a:r>
              <a:rPr lang="en-US" i="1" dirty="0"/>
              <a:t>Cancer Epidemiology and Prevention</a:t>
            </a:r>
            <a:r>
              <a:rPr lang="en-US" dirty="0"/>
              <a:t>, edited by Schottenfeld &amp; </a:t>
            </a:r>
            <a:r>
              <a:rPr lang="en-US" dirty="0" err="1"/>
              <a:t>Fraumeni</a:t>
            </a:r>
            <a:r>
              <a:rPr lang="en-US" dirty="0" smtClean="0"/>
              <a:t>.</a:t>
            </a:r>
          </a:p>
          <a:p>
            <a:r>
              <a:rPr lang="en-US" dirty="0" smtClean="0"/>
              <a:t>“Fourteen epidemiologic studies have been conducted of more than 120,000 workers at uranium processing, enriching, metal fabrication, and milling facilities. These studies overall found no cancer to be significantly increased.” [</a:t>
            </a:r>
            <a:r>
              <a:rPr lang="en-US" dirty="0" err="1" smtClean="0"/>
              <a:t>Boice</a:t>
            </a:r>
            <a:r>
              <a:rPr lang="en-US" dirty="0" smtClean="0"/>
              <a:t>, p. 274]</a:t>
            </a:r>
            <a:endParaRPr lang="en-US" dirty="0"/>
          </a:p>
          <a:p>
            <a:endParaRPr lang="en-US" dirty="0"/>
          </a:p>
        </p:txBody>
      </p:sp>
      <p:sp>
        <p:nvSpPr>
          <p:cNvPr id="3" name="Title 2"/>
          <p:cNvSpPr>
            <a:spLocks noGrp="1"/>
          </p:cNvSpPr>
          <p:nvPr>
            <p:ph type="title"/>
          </p:nvPr>
        </p:nvSpPr>
        <p:spPr/>
        <p:txBody>
          <a:bodyPr>
            <a:normAutofit fontScale="90000"/>
          </a:bodyPr>
          <a:lstStyle/>
          <a:p>
            <a:r>
              <a:rPr lang="en-US" dirty="0" smtClean="0"/>
              <a:t>Health Effects of Ionizing Radiation</a:t>
            </a:r>
            <a:endParaRPr lang="en-US" dirty="0"/>
          </a:p>
        </p:txBody>
      </p:sp>
    </p:spTree>
    <p:extLst>
      <p:ext uri="{BB962C8B-B14F-4D97-AF65-F5344CB8AC3E}">
        <p14:creationId xmlns:p14="http://schemas.microsoft.com/office/powerpoint/2010/main" val="6974020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See the chapter on “Occupation” by Siemiatycki, Richardson, and </a:t>
            </a:r>
            <a:r>
              <a:rPr lang="en-US" dirty="0" err="1" smtClean="0"/>
              <a:t>Boffetta</a:t>
            </a:r>
            <a:r>
              <a:rPr lang="en-US" dirty="0" smtClean="0"/>
              <a:t> in </a:t>
            </a:r>
            <a:r>
              <a:rPr lang="en-US" i="1" dirty="0" smtClean="0"/>
              <a:t>Cancer Epidemiology and Prevention</a:t>
            </a:r>
            <a:r>
              <a:rPr lang="en-US" dirty="0" smtClean="0"/>
              <a:t>, edited by Schottenfeld &amp; </a:t>
            </a:r>
            <a:r>
              <a:rPr lang="en-US" dirty="0" err="1" smtClean="0"/>
              <a:t>Fraumeni</a:t>
            </a:r>
            <a:r>
              <a:rPr lang="en-US" dirty="0" smtClean="0"/>
              <a:t>.</a:t>
            </a:r>
          </a:p>
          <a:p>
            <a:r>
              <a:rPr lang="en-US" dirty="0" smtClean="0"/>
              <a:t>“Over the past 50 years, it is likely that the number of occupationally induced cancers has decreased in western countries.” [Siemiatycki, p. 344]</a:t>
            </a:r>
            <a:endParaRPr lang="en-US" dirty="0"/>
          </a:p>
        </p:txBody>
      </p:sp>
      <p:sp>
        <p:nvSpPr>
          <p:cNvPr id="3" name="Title 2"/>
          <p:cNvSpPr>
            <a:spLocks noGrp="1"/>
          </p:cNvSpPr>
          <p:nvPr>
            <p:ph type="title"/>
          </p:nvPr>
        </p:nvSpPr>
        <p:spPr/>
        <p:txBody>
          <a:bodyPr>
            <a:normAutofit fontScale="90000"/>
          </a:bodyPr>
          <a:lstStyle/>
          <a:p>
            <a:r>
              <a:rPr lang="en-US" dirty="0" smtClean="0"/>
              <a:t>Chemicals Linked to Occupational Cancer</a:t>
            </a:r>
            <a:endParaRPr lang="en-US" dirty="0"/>
          </a:p>
        </p:txBody>
      </p:sp>
    </p:spTree>
    <p:extLst>
      <p:ext uri="{BB962C8B-B14F-4D97-AF65-F5344CB8AC3E}">
        <p14:creationId xmlns:p14="http://schemas.microsoft.com/office/powerpoint/2010/main" val="3401857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Updating the Database</a:t>
            </a:r>
            <a:endParaRPr lang="en-US" dirty="0"/>
          </a:p>
        </p:txBody>
      </p:sp>
      <p:sp>
        <p:nvSpPr>
          <p:cNvPr id="5" name="Text Placeholder 4"/>
          <p:cNvSpPr>
            <a:spLocks noGrp="1"/>
          </p:cNvSpPr>
          <p:nvPr>
            <p:ph type="body" idx="1"/>
          </p:nvPr>
        </p:nvSpPr>
        <p:spPr/>
        <p:txBody>
          <a:bodyPr>
            <a:normAutofit/>
          </a:bodyPr>
          <a:lstStyle/>
          <a:p>
            <a:r>
              <a:rPr lang="en-US" dirty="0" smtClean="0"/>
              <a:t>Continually reviewing and redrawing </a:t>
            </a:r>
            <a:r>
              <a:rPr lang="en-US" dirty="0"/>
              <a:t>the </a:t>
            </a:r>
            <a:r>
              <a:rPr lang="en-US" dirty="0" smtClean="0"/>
              <a:t>map.</a:t>
            </a:r>
            <a:endParaRPr lang="en-US" dirty="0"/>
          </a:p>
          <a:p>
            <a:endParaRPr lang="en-US" dirty="0"/>
          </a:p>
        </p:txBody>
      </p:sp>
    </p:spTree>
    <p:extLst>
      <p:ext uri="{BB962C8B-B14F-4D97-AF65-F5344CB8AC3E}">
        <p14:creationId xmlns:p14="http://schemas.microsoft.com/office/powerpoint/2010/main" val="26458247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All textbook references are reviewed when new textbook editions</a:t>
            </a:r>
            <a:r>
              <a:rPr lang="en-US" dirty="0"/>
              <a:t> </a:t>
            </a:r>
            <a:r>
              <a:rPr lang="en-US" dirty="0" smtClean="0"/>
              <a:t>are published.</a:t>
            </a:r>
          </a:p>
          <a:p>
            <a:r>
              <a:rPr lang="en-US" dirty="0" smtClean="0"/>
              <a:t>A review of 663 chemicals added to </a:t>
            </a:r>
            <a:r>
              <a:rPr lang="en-US" dirty="0" err="1" smtClean="0"/>
              <a:t>Haz</a:t>
            </a:r>
            <a:r>
              <a:rPr lang="en-US" dirty="0" smtClean="0"/>
              <a:t>-Map in the 1990s was completed 3/8/2008.</a:t>
            </a:r>
          </a:p>
          <a:p>
            <a:r>
              <a:rPr lang="en-US" dirty="0" smtClean="0"/>
              <a:t>Another review of 156 chemicals added in the 1990s was completed 10/14/2011.</a:t>
            </a:r>
          </a:p>
          <a:p>
            <a:r>
              <a:rPr lang="en-US" dirty="0" smtClean="0"/>
              <a:t>2400 chemicals from the HSDB database were added to Haz-Map in 2010. </a:t>
            </a:r>
          </a:p>
          <a:p>
            <a:r>
              <a:rPr lang="en-US" dirty="0" smtClean="0"/>
              <a:t>Ten diseases and approximately 600 chemicals were added in 2011.  </a:t>
            </a:r>
          </a:p>
        </p:txBody>
      </p:sp>
      <p:sp>
        <p:nvSpPr>
          <p:cNvPr id="3" name="Title 2"/>
          <p:cNvSpPr>
            <a:spLocks noGrp="1"/>
          </p:cNvSpPr>
          <p:nvPr>
            <p:ph type="title"/>
          </p:nvPr>
        </p:nvSpPr>
        <p:spPr/>
        <p:txBody>
          <a:bodyPr>
            <a:normAutofit fontScale="90000"/>
          </a:bodyPr>
          <a:lstStyle/>
          <a:p>
            <a:r>
              <a:rPr lang="en-US" dirty="0" smtClean="0"/>
              <a:t>Adding and Updating Chemical and Disease Profiles</a:t>
            </a:r>
            <a:endParaRPr lang="en-US" dirty="0"/>
          </a:p>
        </p:txBody>
      </p:sp>
    </p:spTree>
    <p:extLst>
      <p:ext uri="{BB962C8B-B14F-4D97-AF65-F5344CB8AC3E}">
        <p14:creationId xmlns:p14="http://schemas.microsoft.com/office/powerpoint/2010/main" val="39490814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A review of </a:t>
            </a:r>
            <a:r>
              <a:rPr lang="en-US" dirty="0" smtClean="0"/>
              <a:t>selected epidemiology and occupational medicine journals for the period of 1998-2002 yielded 696 abstracts and 216 full-text articles. </a:t>
            </a:r>
          </a:p>
          <a:p>
            <a:r>
              <a:rPr lang="en-US" dirty="0" smtClean="0"/>
              <a:t>As a result of the review, some content was changed and hyperlinks to PubMed abstracts were added.</a:t>
            </a:r>
            <a:endParaRPr lang="en-US" dirty="0"/>
          </a:p>
          <a:p>
            <a:endParaRPr lang="en-US" dirty="0"/>
          </a:p>
        </p:txBody>
      </p:sp>
      <p:sp>
        <p:nvSpPr>
          <p:cNvPr id="3" name="Title 2"/>
          <p:cNvSpPr>
            <a:spLocks noGrp="1"/>
          </p:cNvSpPr>
          <p:nvPr>
            <p:ph type="title"/>
          </p:nvPr>
        </p:nvSpPr>
        <p:spPr/>
        <p:txBody>
          <a:bodyPr/>
          <a:lstStyle/>
          <a:p>
            <a:r>
              <a:rPr lang="en-US" dirty="0" smtClean="0"/>
              <a:t>2002 Review of Journals</a:t>
            </a:r>
            <a:endParaRPr lang="en-US" dirty="0"/>
          </a:p>
        </p:txBody>
      </p:sp>
    </p:spTree>
    <p:extLst>
      <p:ext uri="{BB962C8B-B14F-4D97-AF65-F5344CB8AC3E}">
        <p14:creationId xmlns:p14="http://schemas.microsoft.com/office/powerpoint/2010/main" val="42516228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Reviewed were all articles from Jan. 2005 through May 2008 in: Am J </a:t>
            </a:r>
            <a:r>
              <a:rPr lang="en-US" dirty="0" err="1" smtClean="0"/>
              <a:t>Ind</a:t>
            </a:r>
            <a:r>
              <a:rPr lang="en-US" dirty="0" smtClean="0"/>
              <a:t> Med, Chest, </a:t>
            </a:r>
            <a:r>
              <a:rPr lang="en-US" dirty="0" err="1" smtClean="0"/>
              <a:t>Int</a:t>
            </a:r>
            <a:r>
              <a:rPr lang="en-US" dirty="0" smtClean="0"/>
              <a:t> Arch </a:t>
            </a:r>
            <a:r>
              <a:rPr lang="en-US" dirty="0" err="1" smtClean="0"/>
              <a:t>Occup</a:t>
            </a:r>
            <a:r>
              <a:rPr lang="en-US" dirty="0" smtClean="0"/>
              <a:t> Environ Health, J </a:t>
            </a:r>
            <a:r>
              <a:rPr lang="en-US" dirty="0" err="1" smtClean="0"/>
              <a:t>Occup</a:t>
            </a:r>
            <a:r>
              <a:rPr lang="en-US" dirty="0" smtClean="0"/>
              <a:t> Environ </a:t>
            </a:r>
            <a:r>
              <a:rPr lang="en-US" dirty="0" err="1" smtClean="0"/>
              <a:t>Hyg</a:t>
            </a:r>
            <a:r>
              <a:rPr lang="en-US" dirty="0" smtClean="0"/>
              <a:t>, J </a:t>
            </a:r>
            <a:r>
              <a:rPr lang="en-US" dirty="0" err="1" smtClean="0"/>
              <a:t>Occup</a:t>
            </a:r>
            <a:r>
              <a:rPr lang="en-US" dirty="0" smtClean="0"/>
              <a:t> Environ Med, </a:t>
            </a:r>
            <a:r>
              <a:rPr lang="en-US" dirty="0" err="1" smtClean="0"/>
              <a:t>Occup</a:t>
            </a:r>
            <a:r>
              <a:rPr lang="en-US" dirty="0" smtClean="0"/>
              <a:t> Environ Med, and </a:t>
            </a:r>
            <a:r>
              <a:rPr lang="en-US" dirty="0" err="1" smtClean="0"/>
              <a:t>Scand</a:t>
            </a:r>
            <a:r>
              <a:rPr lang="en-US" dirty="0" smtClean="0"/>
              <a:t> J Work Environ Health. </a:t>
            </a:r>
          </a:p>
          <a:p>
            <a:r>
              <a:rPr lang="en-US" dirty="0" smtClean="0"/>
              <a:t>284 papers selected to read and add to Haz-Map in the categories: Beryllium (12), Respiratory Diseases, (24), Solvents (16), Neurodegenerative Diseases, (4), Pesticides (4), Benzene (2), Welding (7), Toxicology (3), Cancer (49), Metals (28), OA (30), PFTs (7), Jobs (15), Farming (13), Silica (21), HP (9), CWP (4), and Other (36).</a:t>
            </a:r>
          </a:p>
          <a:p>
            <a:endParaRPr lang="en-US" dirty="0"/>
          </a:p>
        </p:txBody>
      </p:sp>
      <p:sp>
        <p:nvSpPr>
          <p:cNvPr id="3" name="Title 2"/>
          <p:cNvSpPr>
            <a:spLocks noGrp="1"/>
          </p:cNvSpPr>
          <p:nvPr>
            <p:ph type="title"/>
          </p:nvPr>
        </p:nvSpPr>
        <p:spPr/>
        <p:txBody>
          <a:bodyPr/>
          <a:lstStyle/>
          <a:p>
            <a:r>
              <a:rPr lang="en-US" dirty="0" smtClean="0"/>
              <a:t>2008 Review of Journals</a:t>
            </a:r>
            <a:endParaRPr lang="en-US" dirty="0"/>
          </a:p>
        </p:txBody>
      </p:sp>
    </p:spTree>
    <p:extLst>
      <p:ext uri="{BB962C8B-B14F-4D97-AF65-F5344CB8AC3E}">
        <p14:creationId xmlns:p14="http://schemas.microsoft.com/office/powerpoint/2010/main" val="2339181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p:cNvSpPr>
            <a:spLocks noGrp="1"/>
          </p:cNvSpPr>
          <p:nvPr>
            <p:ph idx="1"/>
          </p:nvPr>
        </p:nvSpPr>
        <p:spPr>
          <a:xfrm>
            <a:off x="457200" y="914400"/>
            <a:ext cx="8305800" cy="5181600"/>
          </a:xfrm>
        </p:spPr>
        <p:txBody>
          <a:bodyPr>
            <a:normAutofit/>
          </a:bodyPr>
          <a:lstStyle/>
          <a:p>
            <a:r>
              <a:rPr lang="en-US" sz="3200" dirty="0" smtClean="0"/>
              <a:t>Haz-Map Basics</a:t>
            </a:r>
          </a:p>
          <a:p>
            <a:r>
              <a:rPr lang="en-US" sz="3200" dirty="0" smtClean="0"/>
              <a:t>Precursor of Haz-Map</a:t>
            </a:r>
          </a:p>
          <a:p>
            <a:r>
              <a:rPr lang="en-US" sz="3200" dirty="0" smtClean="0"/>
              <a:t>Information Sources</a:t>
            </a:r>
          </a:p>
          <a:p>
            <a:r>
              <a:rPr lang="en-US" sz="3200" dirty="0"/>
              <a:t>Updating the Database</a:t>
            </a:r>
          </a:p>
          <a:p>
            <a:r>
              <a:rPr lang="en-US" sz="3200" dirty="0"/>
              <a:t>Peer Review of Methods and Content</a:t>
            </a:r>
          </a:p>
          <a:p>
            <a:r>
              <a:rPr lang="en-US" sz="3200" dirty="0"/>
              <a:t>Conclusions</a:t>
            </a:r>
          </a:p>
          <a:p>
            <a:endParaRPr lang="en-US" sz="2800" dirty="0" smtClean="0"/>
          </a:p>
        </p:txBody>
      </p:sp>
      <p:sp>
        <p:nvSpPr>
          <p:cNvPr id="2" name="Title 1"/>
          <p:cNvSpPr>
            <a:spLocks noGrp="1"/>
          </p:cNvSpPr>
          <p:nvPr>
            <p:ph type="title"/>
          </p:nvPr>
        </p:nvSpPr>
        <p:spPr>
          <a:xfrm>
            <a:off x="457200" y="274638"/>
            <a:ext cx="8229600" cy="715962"/>
          </a:xfrm>
        </p:spPr>
        <p:txBody>
          <a:bodyPr anchor="t" anchorCtr="0">
            <a:normAutofit fontScale="90000"/>
          </a:bodyPr>
          <a:lstStyle/>
          <a:p>
            <a:pPr algn="l"/>
            <a:r>
              <a:rPr lang="en-US" sz="4000" dirty="0" smtClean="0"/>
              <a:t>Outline of Talk</a:t>
            </a:r>
            <a:br>
              <a:rPr lang="en-US" sz="4000" dirty="0" smtClean="0"/>
            </a:br>
            <a:endParaRPr lang="en-US" sz="4000" dirty="0"/>
          </a:p>
        </p:txBody>
      </p:sp>
    </p:spTree>
    <p:extLst>
      <p:ext uri="{BB962C8B-B14F-4D97-AF65-F5344CB8AC3E}">
        <p14:creationId xmlns:p14="http://schemas.microsoft.com/office/powerpoint/2010/main" val="23080580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same journals as in 2008 from 6/08 through 1/11 were reviewed.</a:t>
            </a:r>
          </a:p>
          <a:p>
            <a:r>
              <a:rPr lang="en-US" dirty="0" smtClean="0"/>
              <a:t>Of the 256 articles selected to read, 13 were added as Haz-Map hyperlinks, 17 to a PubMed list on my website, and 56 as PMID references in Haz-Map text. </a:t>
            </a:r>
          </a:p>
          <a:p>
            <a:endParaRPr lang="en-US" dirty="0"/>
          </a:p>
          <a:p>
            <a:endParaRPr lang="en-US" dirty="0"/>
          </a:p>
        </p:txBody>
      </p:sp>
      <p:sp>
        <p:nvSpPr>
          <p:cNvPr id="3" name="Title 2"/>
          <p:cNvSpPr>
            <a:spLocks noGrp="1"/>
          </p:cNvSpPr>
          <p:nvPr>
            <p:ph type="title"/>
          </p:nvPr>
        </p:nvSpPr>
        <p:spPr/>
        <p:txBody>
          <a:bodyPr/>
          <a:lstStyle/>
          <a:p>
            <a:r>
              <a:rPr lang="en-US" dirty="0" smtClean="0"/>
              <a:t>2011 Review of Journals</a:t>
            </a:r>
            <a:endParaRPr lang="en-US" dirty="0"/>
          </a:p>
        </p:txBody>
      </p:sp>
    </p:spTree>
    <p:extLst>
      <p:ext uri="{BB962C8B-B14F-4D97-AF65-F5344CB8AC3E}">
        <p14:creationId xmlns:p14="http://schemas.microsoft.com/office/powerpoint/2010/main" val="19433335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I looked for diseases and agents not in </a:t>
            </a:r>
            <a:r>
              <a:rPr lang="en-US" dirty="0" err="1" smtClean="0"/>
              <a:t>Haz</a:t>
            </a:r>
            <a:r>
              <a:rPr lang="en-US" dirty="0" smtClean="0"/>
              <a:t>-Map—checked 7 occupational medicine textbooks plus Schottenfeld and read about 200 papers retrieved from PubMed.</a:t>
            </a:r>
          </a:p>
          <a:p>
            <a:r>
              <a:rPr lang="en-US" dirty="0" smtClean="0"/>
              <a:t>These are diseases with no established chemical causes in the occupational setting: atherosclerosis, hypertension, solvent-induced hearing loss</a:t>
            </a:r>
            <a:r>
              <a:rPr lang="en-US" dirty="0"/>
              <a:t>, porphyria </a:t>
            </a:r>
            <a:r>
              <a:rPr lang="en-US" dirty="0" err="1"/>
              <a:t>cutanea</a:t>
            </a:r>
            <a:r>
              <a:rPr lang="en-US" dirty="0"/>
              <a:t> </a:t>
            </a:r>
            <a:r>
              <a:rPr lang="en-US" dirty="0" err="1"/>
              <a:t>tarda</a:t>
            </a:r>
            <a:r>
              <a:rPr lang="en-US" dirty="0" smtClean="0"/>
              <a:t>, rheumatoid arthritis, and scleroderma.</a:t>
            </a:r>
          </a:p>
          <a:p>
            <a:r>
              <a:rPr lang="en-US" dirty="0" smtClean="0"/>
              <a:t>None of these diseases were listed </a:t>
            </a:r>
            <a:r>
              <a:rPr lang="en-US" smtClean="0"/>
              <a:t>as SHE(O)s </a:t>
            </a:r>
            <a:r>
              <a:rPr lang="en-US" dirty="0" smtClean="0"/>
              <a:t>in the 1991 paper by </a:t>
            </a:r>
            <a:r>
              <a:rPr lang="en-US" dirty="0" err="1" smtClean="0"/>
              <a:t>Mullan</a:t>
            </a:r>
            <a:r>
              <a:rPr lang="en-US" dirty="0" smtClean="0"/>
              <a:t> and Murthy.</a:t>
            </a:r>
          </a:p>
          <a:p>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r>
              <a:rPr lang="en-US" dirty="0" smtClean="0"/>
              <a:t>More Research Needed</a:t>
            </a:r>
            <a:endParaRPr lang="en-US" dirty="0"/>
          </a:p>
        </p:txBody>
      </p:sp>
    </p:spTree>
    <p:extLst>
      <p:ext uri="{BB962C8B-B14F-4D97-AF65-F5344CB8AC3E}">
        <p14:creationId xmlns:p14="http://schemas.microsoft.com/office/powerpoint/2010/main" val="16119839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Peer Review of Haz-Map Methods and Content </a:t>
            </a:r>
            <a:endParaRPr lang="en-US" dirty="0"/>
          </a:p>
        </p:txBody>
      </p:sp>
      <p:sp>
        <p:nvSpPr>
          <p:cNvPr id="5" name="Text Placeholder 4"/>
          <p:cNvSpPr>
            <a:spLocks noGrp="1"/>
          </p:cNvSpPr>
          <p:nvPr>
            <p:ph type="body" idx="1"/>
          </p:nvPr>
        </p:nvSpPr>
        <p:spPr/>
        <p:txBody>
          <a:bodyPr/>
          <a:lstStyle/>
          <a:p>
            <a:r>
              <a:rPr lang="en-US" dirty="0" smtClean="0"/>
              <a:t>Digital and Analog Textbooks</a:t>
            </a:r>
            <a:endParaRPr lang="en-US" dirty="0"/>
          </a:p>
        </p:txBody>
      </p:sp>
    </p:spTree>
    <p:extLst>
      <p:ext uri="{BB962C8B-B14F-4D97-AF65-F5344CB8AC3E}">
        <p14:creationId xmlns:p14="http://schemas.microsoft.com/office/powerpoint/2010/main" val="26458247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Create the index (controlled vocabulary) first, instead of making the index at the end.</a:t>
            </a:r>
          </a:p>
          <a:p>
            <a:r>
              <a:rPr lang="en-US" dirty="0" smtClean="0"/>
              <a:t>Publish the next edition in a few months rather than in a few years.</a:t>
            </a:r>
          </a:p>
          <a:p>
            <a:r>
              <a:rPr lang="en-US" dirty="0" smtClean="0"/>
              <a:t>Update information using the software (Microsoft Access) to sort or find by any field, e.g., CAS #, formula, synonym, or category.</a:t>
            </a:r>
          </a:p>
          <a:p>
            <a:r>
              <a:rPr lang="en-US" dirty="0" smtClean="0"/>
              <a:t>Use hyperlinks to connect to PubMed abstracts or to other web pages, e.g., EPA, OSHA, NIOSH, or IARC.</a:t>
            </a:r>
          </a:p>
          <a:p>
            <a:endParaRPr lang="en-US" dirty="0"/>
          </a:p>
        </p:txBody>
      </p:sp>
      <p:sp>
        <p:nvSpPr>
          <p:cNvPr id="3" name="Title 2"/>
          <p:cNvSpPr>
            <a:spLocks noGrp="1"/>
          </p:cNvSpPr>
          <p:nvPr>
            <p:ph type="title"/>
          </p:nvPr>
        </p:nvSpPr>
        <p:spPr/>
        <p:txBody>
          <a:bodyPr/>
          <a:lstStyle/>
          <a:p>
            <a:r>
              <a:rPr lang="en-US" dirty="0" smtClean="0"/>
              <a:t>Not Like Editing a Textbook</a:t>
            </a:r>
            <a:endParaRPr lang="en-US" dirty="0"/>
          </a:p>
        </p:txBody>
      </p:sp>
    </p:spTree>
    <p:extLst>
      <p:ext uri="{BB962C8B-B14F-4D97-AF65-F5344CB8AC3E}">
        <p14:creationId xmlns:p14="http://schemas.microsoft.com/office/powerpoint/2010/main" val="39490814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editor chooses which information to include or exclude.</a:t>
            </a:r>
          </a:p>
          <a:p>
            <a:r>
              <a:rPr lang="en-US" dirty="0" smtClean="0"/>
              <a:t>The editor requires that all references are up to date and from the peer-reviewed literature.</a:t>
            </a:r>
          </a:p>
          <a:p>
            <a:r>
              <a:rPr lang="en-US" dirty="0" smtClean="0"/>
              <a:t>The editor ensures that all chapters are written clearly, topics are covered in a consistent manner, and indexing is accurate.</a:t>
            </a:r>
          </a:p>
          <a:p>
            <a:r>
              <a:rPr lang="en-US" dirty="0" smtClean="0"/>
              <a:t>After completion, the editor submits the new edition to a publisher for final layout design and copy editing.</a:t>
            </a:r>
            <a:endParaRPr lang="en-US" dirty="0"/>
          </a:p>
        </p:txBody>
      </p:sp>
      <p:sp>
        <p:nvSpPr>
          <p:cNvPr id="3" name="Title 2"/>
          <p:cNvSpPr>
            <a:spLocks noGrp="1"/>
          </p:cNvSpPr>
          <p:nvPr>
            <p:ph type="title"/>
          </p:nvPr>
        </p:nvSpPr>
        <p:spPr/>
        <p:txBody>
          <a:bodyPr/>
          <a:lstStyle/>
          <a:p>
            <a:r>
              <a:rPr lang="en-US" dirty="0" smtClean="0"/>
              <a:t>Like Editing a Textbook</a:t>
            </a:r>
            <a:endParaRPr lang="en-US" dirty="0"/>
          </a:p>
        </p:txBody>
      </p:sp>
    </p:spTree>
    <p:extLst>
      <p:ext uri="{BB962C8B-B14F-4D97-AF65-F5344CB8AC3E}">
        <p14:creationId xmlns:p14="http://schemas.microsoft.com/office/powerpoint/2010/main" val="19290540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Reviewed monthly in teleconferences with DOL and Paragon professional staff.</a:t>
            </a:r>
          </a:p>
          <a:p>
            <a:r>
              <a:rPr lang="en-US" dirty="0" smtClean="0"/>
              <a:t>New chemical profiles reviewed by Ann Gravatt, who has worked for many years on NLM’s HSDB, and Paragon’s Bernie </a:t>
            </a:r>
            <a:r>
              <a:rPr lang="en-US" dirty="0" err="1" smtClean="0"/>
              <a:t>Kokenge</a:t>
            </a:r>
            <a:r>
              <a:rPr lang="en-US" dirty="0" smtClean="0"/>
              <a:t>, PhD (chemistry).</a:t>
            </a:r>
          </a:p>
          <a:p>
            <a:r>
              <a:rPr lang="en-US" dirty="0" smtClean="0"/>
              <a:t>Mike Hazard, PhD (chemistry) and author of ChemIDplus, reviewed information in Haz-Map when it was first published in 2002.</a:t>
            </a:r>
          </a:p>
          <a:p>
            <a:r>
              <a:rPr lang="en-US" dirty="0" smtClean="0"/>
              <a:t>Bert </a:t>
            </a:r>
            <a:r>
              <a:rPr lang="en-US" dirty="0" err="1" smtClean="0"/>
              <a:t>Hakkinen</a:t>
            </a:r>
            <a:r>
              <a:rPr lang="en-US" dirty="0" smtClean="0"/>
              <a:t>, PhD (toxicology) has reviewed Haz-Map topics in his work at NLM since 2008. </a:t>
            </a:r>
          </a:p>
          <a:p>
            <a:endParaRPr lang="en-US" dirty="0"/>
          </a:p>
        </p:txBody>
      </p:sp>
      <p:sp>
        <p:nvSpPr>
          <p:cNvPr id="3" name="Title 2"/>
          <p:cNvSpPr>
            <a:spLocks noGrp="1"/>
          </p:cNvSpPr>
          <p:nvPr>
            <p:ph type="title"/>
          </p:nvPr>
        </p:nvSpPr>
        <p:spPr/>
        <p:txBody>
          <a:bodyPr>
            <a:normAutofit fontScale="90000"/>
          </a:bodyPr>
          <a:lstStyle/>
          <a:p>
            <a:r>
              <a:rPr lang="en-US" dirty="0" smtClean="0"/>
              <a:t>Haz-Map Review Environment Since 2000 (NLM) and 2006 (DOL)</a:t>
            </a:r>
            <a:endParaRPr lang="en-US" dirty="0"/>
          </a:p>
        </p:txBody>
      </p:sp>
    </p:spTree>
    <p:extLst>
      <p:ext uri="{BB962C8B-B14F-4D97-AF65-F5344CB8AC3E}">
        <p14:creationId xmlns:p14="http://schemas.microsoft.com/office/powerpoint/2010/main" val="8416739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Haz-Map is a peer-reviewed and scientifically rigorous database of toxic chemicals and preventable occupational </a:t>
            </a:r>
            <a:r>
              <a:rPr lang="en-US" dirty="0" smtClean="0"/>
              <a:t>diseases.</a:t>
            </a:r>
          </a:p>
          <a:p>
            <a:r>
              <a:rPr lang="en-US" dirty="0"/>
              <a:t>Diseases are included only if there is sufficiently robust evidence that occupational exposure can cause the diseases, and therefore, that the diseases can be prevented by good occupational hygiene practices.</a:t>
            </a:r>
          </a:p>
          <a:p>
            <a:r>
              <a:rPr lang="en-US" dirty="0" smtClean="0"/>
              <a:t>It is up to future mapmakers to build a better map and to fill in the details as more complete knowledge is discovered.</a:t>
            </a:r>
            <a:endParaRPr lang="en-US" dirty="0"/>
          </a:p>
        </p:txBody>
      </p:sp>
      <p:sp>
        <p:nvSpPr>
          <p:cNvPr id="3" name="Title 2"/>
          <p:cNvSpPr>
            <a:spLocks noGrp="1"/>
          </p:cNvSpPr>
          <p:nvPr>
            <p:ph type="title"/>
          </p:nvPr>
        </p:nvSpPr>
        <p:spPr/>
        <p:txBody>
          <a:bodyPr/>
          <a:lstStyle/>
          <a:p>
            <a:r>
              <a:rPr lang="en-US" dirty="0" smtClean="0"/>
              <a:t>Conclusions</a:t>
            </a:r>
            <a:endParaRPr lang="en-US" dirty="0"/>
          </a:p>
        </p:txBody>
      </p:sp>
    </p:spTree>
    <p:extLst>
      <p:ext uri="{BB962C8B-B14F-4D97-AF65-F5344CB8AC3E}">
        <p14:creationId xmlns:p14="http://schemas.microsoft.com/office/powerpoint/2010/main" val="3010301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457200"/>
            <a:ext cx="8153400" cy="990600"/>
          </a:xfrm>
        </p:spPr>
        <p:txBody>
          <a:bodyPr/>
          <a:lstStyle/>
          <a:p>
            <a:pPr eaLnBrk="1" hangingPunct="1"/>
            <a:r>
              <a:rPr lang="en-US" dirty="0" smtClean="0"/>
              <a:t>Chemicals Added to Database</a:t>
            </a:r>
          </a:p>
        </p:txBody>
      </p:sp>
      <p:sp>
        <p:nvSpPr>
          <p:cNvPr id="17411" name="Content Placeholder 4"/>
          <p:cNvSpPr>
            <a:spLocks noGrp="1"/>
          </p:cNvSpPr>
          <p:nvPr>
            <p:ph sz="quarter" idx="1"/>
          </p:nvPr>
        </p:nvSpPr>
        <p:spPr>
          <a:xfrm>
            <a:off x="612775" y="1600200"/>
            <a:ext cx="8153400" cy="4495800"/>
          </a:xfrm>
        </p:spPr>
        <p:txBody>
          <a:bodyPr/>
          <a:lstStyle/>
          <a:p>
            <a:r>
              <a:rPr lang="en-US" sz="3200" dirty="0" smtClean="0">
                <a:latin typeface="Verdana" pitchFamily="34" charset="0"/>
                <a:ea typeface="MS Mincho" pitchFamily="49" charset="-128"/>
                <a:cs typeface="Tahoma" pitchFamily="34" charset="0"/>
              </a:rPr>
              <a:t>First content added: 700+ chemicals from the NIOSH Pocket Guide.</a:t>
            </a:r>
          </a:p>
          <a:p>
            <a:r>
              <a:rPr lang="en-US" sz="3200" dirty="0" smtClean="0">
                <a:latin typeface="Verdana" pitchFamily="34" charset="0"/>
                <a:ea typeface="MS Mincho" pitchFamily="49" charset="-128"/>
                <a:cs typeface="Tahoma" pitchFamily="34" charset="0"/>
              </a:rPr>
              <a:t>Each chemical flagged for adverse effects.</a:t>
            </a:r>
            <a:endParaRPr lang="en-US" sz="4800" dirty="0" smtClean="0">
              <a:ea typeface="MS Mincho" pitchFamily="49" charset="-128"/>
              <a:cs typeface="Tahoma" pitchFamily="34" charset="0"/>
            </a:endParaRPr>
          </a:p>
          <a:p>
            <a:pPr eaLnBrk="1" hangingPunct="1"/>
            <a:endParaRPr lang="en-US" dirty="0" smtClean="0">
              <a:ea typeface="MS Mincho" pitchFamily="49" charset="-128"/>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4800" y="457200"/>
            <a:ext cx="8461375" cy="990600"/>
          </a:xfrm>
        </p:spPr>
        <p:txBody>
          <a:bodyPr>
            <a:normAutofit fontScale="90000"/>
          </a:bodyPr>
          <a:lstStyle/>
          <a:p>
            <a:pPr eaLnBrk="1" hangingPunct="1"/>
            <a:r>
              <a:rPr lang="en-US" sz="3800" dirty="0" smtClean="0"/>
              <a:t>Controlled Vocabulary of Adverse Effects </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386492857"/>
              </p:ext>
            </p:extLst>
          </p:nvPr>
        </p:nvGraphicFramePr>
        <p:xfrm>
          <a:off x="609600" y="1981200"/>
          <a:ext cx="8153400" cy="3711576"/>
        </p:xfrm>
        <a:graphic>
          <a:graphicData uri="http://schemas.openxmlformats.org/drawingml/2006/table">
            <a:tbl>
              <a:tblPr/>
              <a:tblGrid>
                <a:gridCol w="1962857"/>
                <a:gridCol w="6190543"/>
              </a:tblGrid>
              <a:tr h="3715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rPr>
                        <a:t>Category</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rPr>
                        <a:t>Adverse Effects</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87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rPr>
                        <a:t>Lung Toxin</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Asthma, Pneumonitis, Chronic Bronchitis, and Fibrosis</a:t>
                      </a:r>
                      <a:endParaRPr kumimoji="0" lang="en-US" sz="1600" b="1" i="0" u="none" strike="noStrike" cap="none" normalizeH="0" baseline="0" dirty="0" smtClean="0">
                        <a:ln>
                          <a:noFill/>
                        </a:ln>
                        <a:solidFill>
                          <a:srgbClr val="663300"/>
                        </a:solidFill>
                        <a:effectLst/>
                        <a:latin typeface="Calibri" pitchFamily="34" charset="0"/>
                        <a:ea typeface="MS Mincho" pitchFamily="49" charset="-128"/>
                        <a:cs typeface="Times New Roman" pitchFamily="18" charset="0"/>
                      </a:endParaRPr>
                    </a:p>
                  </a:txBody>
                  <a:tcPr marL="67944" marR="67944"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7921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rPr>
                        <a:t>Neurotoxin</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Neuropathy, Parkinson's Syndrome, and CNS Solvent Syndrome</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7921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rgbClr val="000000"/>
                          </a:solidFill>
                          <a:effectLst/>
                          <a:latin typeface="Calibri" pitchFamily="34" charset="0"/>
                        </a:rPr>
                        <a:t>Hematotoxin</a:t>
                      </a:r>
                      <a:endParaRPr kumimoji="0" lang="en-US" sz="1800" b="0" i="0" u="none" strike="noStrike" cap="none" normalizeH="0" baseline="0" dirty="0" smtClean="0">
                        <a:ln>
                          <a:noFill/>
                        </a:ln>
                        <a:solidFill>
                          <a:srgbClr val="000000"/>
                        </a:solidFill>
                        <a:effectLst/>
                        <a:latin typeface="Calibri" pitchFamily="34" charset="0"/>
                      </a:endParaRP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Methemoglobinemia, Aplastic Anemia, and Hemolytic Anemia</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5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rPr>
                        <a:t>Dermatotoxin</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Contact Dermatitis, Chloracne, and Skin Burns</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5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rPr>
                        <a:t>Carcinogen</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Known, Probable, or Possible</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5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Other Tissue Toxin</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rgbClr val="663300"/>
                          </a:solidFill>
                          <a:effectLst/>
                          <a:latin typeface="Verdana" pitchFamily="34" charset="0"/>
                          <a:ea typeface="MS Mincho" pitchFamily="49" charset="-128"/>
                          <a:cs typeface="Tahoma" pitchFamily="34" charset="0"/>
                        </a:rPr>
                        <a:t>Hepatotoxin</a:t>
                      </a: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 </a:t>
                      </a:r>
                      <a:r>
                        <a:rPr kumimoji="0" lang="en-US" sz="1600" b="0" i="0" u="none" strike="noStrike" cap="none" normalizeH="0" baseline="0" dirty="0" err="1" smtClean="0">
                          <a:ln>
                            <a:noFill/>
                          </a:ln>
                          <a:solidFill>
                            <a:srgbClr val="663300"/>
                          </a:solidFill>
                          <a:effectLst/>
                          <a:latin typeface="Verdana" pitchFamily="34" charset="0"/>
                          <a:ea typeface="MS Mincho" pitchFamily="49" charset="-128"/>
                          <a:cs typeface="Tahoma" pitchFamily="34" charset="0"/>
                        </a:rPr>
                        <a:t>Nephrotoxin</a:t>
                      </a: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 and Reproductive Toxin</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7921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alibri" pitchFamily="34" charset="0"/>
                        </a:rPr>
                        <a:t>Other Poison</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Organophosphate, Carbamate, Organochlorine, </a:t>
                      </a:r>
                      <a:r>
                        <a:rPr kumimoji="0" lang="en-US" sz="1600" b="0" i="0" u="none" strike="noStrike" cap="none" normalizeH="0" baseline="0" dirty="0" err="1" smtClean="0">
                          <a:ln>
                            <a:noFill/>
                          </a:ln>
                          <a:solidFill>
                            <a:srgbClr val="663300"/>
                          </a:solidFill>
                          <a:effectLst/>
                          <a:latin typeface="Verdana" pitchFamily="34" charset="0"/>
                          <a:ea typeface="MS Mincho" pitchFamily="49" charset="-128"/>
                          <a:cs typeface="Tahoma" pitchFamily="34" charset="0"/>
                        </a:rPr>
                        <a:t>Uncoupler</a:t>
                      </a:r>
                      <a:r>
                        <a:rPr kumimoji="0" lang="en-US" sz="1600" b="0" i="0" u="none" strike="noStrike" cap="none" normalizeH="0" baseline="0" dirty="0" smtClean="0">
                          <a:ln>
                            <a:noFill/>
                          </a:ln>
                          <a:solidFill>
                            <a:srgbClr val="663300"/>
                          </a:solidFill>
                          <a:effectLst/>
                          <a:latin typeface="Verdana" pitchFamily="34" charset="0"/>
                          <a:ea typeface="MS Mincho" pitchFamily="49" charset="-128"/>
                          <a:cs typeface="Tahoma" pitchFamily="34" charset="0"/>
                        </a:rPr>
                        <a:t>, Chemical Asphyxiant, and Simple Asphyxiant</a:t>
                      </a:r>
                    </a:p>
                  </a:txBody>
                  <a:tcPr marL="90592" marR="90592"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Distilling refers to the process of sifting through the information for inclusion or exclusion. </a:t>
            </a:r>
          </a:p>
          <a:p>
            <a:r>
              <a:rPr lang="en-US" dirty="0" smtClean="0"/>
              <a:t>Only the most useful information is included.</a:t>
            </a:r>
          </a:p>
          <a:p>
            <a:r>
              <a:rPr lang="en-US" dirty="0" smtClean="0"/>
              <a:t>The information should help the user to distinguish between significant and harmless exposures.</a:t>
            </a:r>
          </a:p>
          <a:p>
            <a:r>
              <a:rPr lang="en-US" dirty="0" smtClean="0"/>
              <a:t>Given the user received a specific dose, what is the probability of harm?</a:t>
            </a:r>
            <a:endParaRPr lang="en-US" dirty="0"/>
          </a:p>
        </p:txBody>
      </p:sp>
      <p:sp>
        <p:nvSpPr>
          <p:cNvPr id="3" name="Title 2"/>
          <p:cNvSpPr>
            <a:spLocks noGrp="1"/>
          </p:cNvSpPr>
          <p:nvPr>
            <p:ph type="title"/>
          </p:nvPr>
        </p:nvSpPr>
        <p:spPr/>
        <p:txBody>
          <a:bodyPr>
            <a:normAutofit fontScale="90000"/>
          </a:bodyPr>
          <a:lstStyle/>
          <a:p>
            <a:r>
              <a:rPr lang="en-US" dirty="0" smtClean="0"/>
              <a:t>Distilling and Indexing Scientific Information</a:t>
            </a:r>
            <a:endParaRPr lang="en-US" dirty="0"/>
          </a:p>
        </p:txBody>
      </p:sp>
    </p:spTree>
    <p:extLst>
      <p:ext uri="{BB962C8B-B14F-4D97-AF65-F5344CB8AC3E}">
        <p14:creationId xmlns:p14="http://schemas.microsoft.com/office/powerpoint/2010/main" val="26192286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304800"/>
            <a:ext cx="8229600" cy="1143000"/>
          </a:xfrm>
        </p:spPr>
        <p:txBody>
          <a:bodyPr rtlCol="0">
            <a:noAutofit/>
          </a:bodyPr>
          <a:lstStyle/>
          <a:p>
            <a:pPr eaLnBrk="1" fontAlgn="auto" hangingPunct="1">
              <a:spcAft>
                <a:spcPts val="0"/>
              </a:spcAft>
              <a:defRPr/>
            </a:pPr>
            <a:r>
              <a:rPr lang="en-US" sz="3200" dirty="0" smtClean="0"/>
              <a:t>Occupational Diseases Are Preventable If the Causes Are Correctly Identified</a:t>
            </a:r>
          </a:p>
        </p:txBody>
      </p:sp>
      <p:pic>
        <p:nvPicPr>
          <p:cNvPr id="50179" name="Picture 8" descr="C:\WINDOWS\Application Data\Microsoft\Media Catalog\Downloaded Clips\cl0\PE01055_.wmf"/>
          <p:cNvPicPr>
            <a:picLocks noGrp="1" noChangeAspect="1" noChangeArrowheads="1"/>
          </p:cNvPicPr>
          <p:nvPr>
            <p:ph type="clipArt" sz="half" idx="1"/>
          </p:nvPr>
        </p:nvPicPr>
        <p:blipFill>
          <a:blip r:embed="rId3" cstate="print">
            <a:extLst>
              <a:ext uri="{28A0092B-C50C-407E-A947-70E740481C1C}">
                <a14:useLocalDpi xmlns:a14="http://schemas.microsoft.com/office/drawing/2010/main" val="0"/>
              </a:ext>
            </a:extLst>
          </a:blip>
          <a:srcRect/>
          <a:stretch>
            <a:fillRect/>
          </a:stretch>
        </p:blipFill>
        <p:spPr>
          <a:xfrm>
            <a:off x="228600" y="1828800"/>
            <a:ext cx="4416425" cy="3962400"/>
          </a:xfrm>
        </p:spPr>
      </p:pic>
      <p:sp>
        <p:nvSpPr>
          <p:cNvPr id="50180" name="Rectangle 3"/>
          <p:cNvSpPr>
            <a:spLocks noGrp="1" noChangeArrowheads="1"/>
          </p:cNvSpPr>
          <p:nvPr>
            <p:ph type="body" sz="half" idx="2"/>
          </p:nvPr>
        </p:nvSpPr>
        <p:spPr/>
        <p:txBody>
          <a:bodyPr>
            <a:normAutofit fontScale="92500" lnSpcReduction="10000"/>
          </a:bodyPr>
          <a:lstStyle/>
          <a:p>
            <a:pPr eaLnBrk="1" hangingPunct="1"/>
            <a:endParaRPr lang="en-US" sz="2800" dirty="0" smtClean="0"/>
          </a:p>
          <a:p>
            <a:pPr eaLnBrk="1" hangingPunct="1"/>
            <a:r>
              <a:rPr lang="en-US" sz="2800" dirty="0" smtClean="0"/>
              <a:t>By removing the worker from exposure;</a:t>
            </a:r>
          </a:p>
          <a:p>
            <a:pPr eaLnBrk="1" hangingPunct="1"/>
            <a:r>
              <a:rPr lang="en-US" sz="2800" dirty="0" smtClean="0"/>
              <a:t>By removing the exposure from the workplace;</a:t>
            </a:r>
          </a:p>
          <a:p>
            <a:pPr lvl="1" eaLnBrk="1" hangingPunct="1"/>
            <a:r>
              <a:rPr lang="en-US" sz="2500" dirty="0" smtClean="0"/>
              <a:t>Ban chemical;</a:t>
            </a:r>
          </a:p>
          <a:p>
            <a:pPr lvl="1" eaLnBrk="1" hangingPunct="1"/>
            <a:r>
              <a:rPr lang="en-US" sz="2500" dirty="0" smtClean="0"/>
              <a:t>Enclose process;</a:t>
            </a:r>
          </a:p>
          <a:p>
            <a:pPr lvl="1" eaLnBrk="1" hangingPunct="1"/>
            <a:r>
              <a:rPr lang="en-US" sz="2500" dirty="0" smtClean="0"/>
              <a:t>Establish exposure limit;</a:t>
            </a:r>
          </a:p>
        </p:txBody>
      </p:sp>
      <p:sp>
        <p:nvSpPr>
          <p:cNvPr id="50181"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738984C-4F9D-47AA-9C76-43CDAD791DFE}" type="slidenum">
              <a:rPr lang="en-US" smtClean="0">
                <a:solidFill>
                  <a:srgbClr val="FFFFFF"/>
                </a:solidFill>
              </a:rPr>
              <a:pPr eaLnBrk="1" hangingPunct="1"/>
              <a:t>7</a:t>
            </a:fld>
            <a:endParaRPr lang="en-US" smtClean="0">
              <a:solidFill>
                <a:srgbClr val="FFFFFF"/>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Eight Major Tables in </a:t>
            </a:r>
            <a:r>
              <a:rPr lang="en-US" dirty="0" err="1" smtClean="0"/>
              <a:t>Haz</a:t>
            </a:r>
            <a:r>
              <a:rPr lang="en-US" dirty="0" smtClean="0"/>
              <a:t>-Map</a:t>
            </a:r>
            <a:endParaRPr lang="en-US" dirty="0"/>
          </a:p>
        </p:txBody>
      </p:sp>
      <p:pic>
        <p:nvPicPr>
          <p:cNvPr id="4" name="Content Placeholder 3" descr="AJIMfigure1.tif"/>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554692" y="1481138"/>
            <a:ext cx="6034616" cy="4525962"/>
          </a:xfrm>
        </p:spPr>
      </p:pic>
      <p:sp>
        <p:nvSpPr>
          <p:cNvPr id="5" name="TextBox 4"/>
          <p:cNvSpPr txBox="1"/>
          <p:nvPr/>
        </p:nvSpPr>
        <p:spPr>
          <a:xfrm>
            <a:off x="4495800" y="6019800"/>
            <a:ext cx="4572000" cy="584775"/>
          </a:xfrm>
          <a:prstGeom prst="rect">
            <a:avLst/>
          </a:prstGeom>
          <a:noFill/>
        </p:spPr>
        <p:txBody>
          <a:bodyPr wrap="square" rtlCol="0">
            <a:spAutoFit/>
          </a:bodyPr>
          <a:lstStyle/>
          <a:p>
            <a:r>
              <a:rPr lang="en-US" sz="1600" dirty="0"/>
              <a:t>*</a:t>
            </a:r>
            <a:r>
              <a:rPr lang="en-US" sz="1600" i="1" dirty="0"/>
              <a:t>Toxic chemicals include biological agents, e.g., latex </a:t>
            </a:r>
            <a:r>
              <a:rPr lang="en-US" sz="1600" i="1" dirty="0" smtClean="0"/>
              <a:t>rubber and grain dust.</a:t>
            </a:r>
            <a:endParaRPr lang="en-US" sz="1600" i="1" dirty="0"/>
          </a:p>
        </p:txBody>
      </p:sp>
    </p:spTree>
    <p:extLst>
      <p:ext uri="{BB962C8B-B14F-4D97-AF65-F5344CB8AC3E}">
        <p14:creationId xmlns:p14="http://schemas.microsoft.com/office/powerpoint/2010/main" val="25676600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p:cNvSpPr>
            <a:spLocks noGrp="1" noChangeArrowheads="1"/>
          </p:cNvSpPr>
          <p:nvPr>
            <p:ph type="title"/>
          </p:nvPr>
        </p:nvSpPr>
        <p:spPr>
          <a:xfrm>
            <a:off x="762000" y="228600"/>
            <a:ext cx="7772400" cy="1143000"/>
          </a:xfrm>
        </p:spPr>
        <p:txBody>
          <a:bodyPr/>
          <a:lstStyle/>
          <a:p>
            <a:pPr eaLnBrk="1" hangingPunct="1"/>
            <a:r>
              <a:rPr lang="en-US" dirty="0" smtClean="0"/>
              <a:t>Each Table Contains Records</a:t>
            </a:r>
          </a:p>
        </p:txBody>
      </p:sp>
      <p:graphicFrame>
        <p:nvGraphicFramePr>
          <p:cNvPr id="58517" name="Group 1173"/>
          <p:cNvGraphicFramePr>
            <a:graphicFrameLocks noGrp="1"/>
          </p:cNvGraphicFramePr>
          <p:nvPr>
            <p:ph type="tbl" idx="1"/>
            <p:extLst>
              <p:ext uri="{D42A27DB-BD31-4B8C-83A1-F6EECF244321}">
                <p14:modId xmlns:p14="http://schemas.microsoft.com/office/powerpoint/2010/main" val="2768904956"/>
              </p:ext>
            </p:extLst>
          </p:nvPr>
        </p:nvGraphicFramePr>
        <p:xfrm>
          <a:off x="914400" y="1752599"/>
          <a:ext cx="7772400" cy="4632912"/>
        </p:xfrm>
        <a:graphic>
          <a:graphicData uri="http://schemas.openxmlformats.org/drawingml/2006/table">
            <a:tbl>
              <a:tblPr/>
              <a:tblGrid>
                <a:gridCol w="3429000"/>
                <a:gridCol w="4343400"/>
              </a:tblGrid>
              <a:tr h="573012">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dirty="0" smtClean="0">
                          <a:ln>
                            <a:noFill/>
                          </a:ln>
                          <a:solidFill>
                            <a:schemeClr val="tx1"/>
                          </a:solidFill>
                          <a:effectLst/>
                          <a:latin typeface="Times New Roman" pitchFamily="18" charset="0"/>
                        </a:rPr>
                        <a:t>235 Diseases</a:t>
                      </a:r>
                    </a:p>
                  </a:txBody>
                  <a:tcPr marT="45714" marB="45714"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dirty="0" smtClean="0">
                          <a:ln>
                            <a:noFill/>
                          </a:ln>
                          <a:solidFill>
                            <a:schemeClr val="tx1"/>
                          </a:solidFill>
                          <a:effectLst/>
                          <a:latin typeface="Times New Roman" pitchFamily="18" charset="0"/>
                        </a:rPr>
                        <a:t>7438 </a:t>
                      </a:r>
                      <a:r>
                        <a:rPr kumimoji="0" lang="en-US" sz="2800" b="0" i="0" u="none" strike="noStrike" cap="none" normalizeH="0" baseline="0" dirty="0" smtClean="0">
                          <a:ln>
                            <a:noFill/>
                          </a:ln>
                          <a:solidFill>
                            <a:schemeClr val="tx1"/>
                          </a:solidFill>
                          <a:effectLst/>
                          <a:latin typeface="Times New Roman" pitchFamily="18" charset="0"/>
                        </a:rPr>
                        <a:t>Agents (Chemicals)</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a:noFill/>
                    </a:lnL>
                    <a:lnR cap="flat">
                      <a:noFill/>
                    </a:lnR>
                    <a:lnT cap="flat">
                      <a:noFill/>
                    </a:lnT>
                    <a:lnB>
                      <a:noFill/>
                    </a:lnB>
                    <a:lnTlToBr>
                      <a:noFill/>
                    </a:lnTlToBr>
                    <a:lnBlToTr>
                      <a:noFill/>
                    </a:lnBlToTr>
                    <a:noFill/>
                  </a:tcPr>
                </a:tc>
              </a:tr>
              <a:tr h="1030083">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dirty="0" smtClean="0">
                          <a:ln>
                            <a:noFill/>
                          </a:ln>
                          <a:solidFill>
                            <a:schemeClr val="tx1"/>
                          </a:solidFill>
                          <a:effectLst/>
                          <a:latin typeface="Times New Roman" pitchFamily="18" charset="0"/>
                        </a:rPr>
                        <a:t>227 Job Tasks</a:t>
                      </a:r>
                    </a:p>
                  </a:txBody>
                  <a:tcPr marT="45714" marB="45714"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dirty="0" smtClean="0">
                          <a:ln>
                            <a:noFill/>
                          </a:ln>
                          <a:solidFill>
                            <a:schemeClr val="tx1"/>
                          </a:solidFill>
                          <a:effectLst/>
                          <a:latin typeface="Times New Roman" pitchFamily="18" charset="0"/>
                        </a:rPr>
                        <a:t>54 Processes</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a:noFill/>
                    </a:lnL>
                    <a:lnR cap="flat">
                      <a:noFill/>
                    </a:lnR>
                    <a:lnT>
                      <a:noFill/>
                    </a:lnT>
                    <a:lnB>
                      <a:noFill/>
                    </a:lnB>
                    <a:lnTlToBr>
                      <a:noFill/>
                    </a:lnTlToBr>
                    <a:lnBlToTr>
                      <a:noFill/>
                    </a:lnBlToTr>
                    <a:noFill/>
                  </a:tcPr>
                </a:tc>
              </a:tr>
              <a:tr h="1030083">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dirty="0" smtClean="0">
                          <a:ln>
                            <a:noFill/>
                          </a:ln>
                          <a:solidFill>
                            <a:schemeClr val="tx1"/>
                          </a:solidFill>
                          <a:effectLst/>
                          <a:latin typeface="Times New Roman" pitchFamily="18" charset="0"/>
                        </a:rPr>
                        <a:t>277 Jobs</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dirty="0" smtClean="0">
                          <a:ln>
                            <a:noFill/>
                          </a:ln>
                          <a:solidFill>
                            <a:schemeClr val="tx1"/>
                          </a:solidFill>
                          <a:effectLst/>
                          <a:latin typeface="Times New Roman" pitchFamily="18" charset="0"/>
                        </a:rPr>
                        <a:t>27 Activities</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a:noFill/>
                    </a:lnL>
                    <a:lnR cap="flat">
                      <a:noFill/>
                    </a:lnR>
                    <a:lnT>
                      <a:noFill/>
                    </a:lnT>
                    <a:lnB>
                      <a:noFill/>
                    </a:lnB>
                    <a:lnTlToBr>
                      <a:noFill/>
                    </a:lnTlToBr>
                    <a:lnBlToTr>
                      <a:noFill/>
                    </a:lnBlToTr>
                    <a:noFill/>
                  </a:tcPr>
                </a:tc>
              </a:tr>
              <a:tr h="1542077">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dirty="0" smtClean="0">
                          <a:ln>
                            <a:noFill/>
                          </a:ln>
                          <a:solidFill>
                            <a:schemeClr val="tx1"/>
                          </a:solidFill>
                          <a:effectLst/>
                          <a:latin typeface="Times New Roman" pitchFamily="18" charset="0"/>
                        </a:rPr>
                        <a:t>624 Industries</a:t>
                      </a:r>
                    </a:p>
                  </a:txBody>
                  <a:tcPr marT="45714" marB="45714"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dirty="0" smtClean="0">
                          <a:ln>
                            <a:noFill/>
                          </a:ln>
                          <a:solidFill>
                            <a:schemeClr val="tx1"/>
                          </a:solidFill>
                          <a:effectLst/>
                          <a:latin typeface="Times New Roman" pitchFamily="18" charset="0"/>
                        </a:rPr>
                        <a:t>122 Findings</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a:noFill/>
                    </a:lnL>
                    <a:lnR cap="flat">
                      <a:noFill/>
                    </a:lnR>
                    <a:lnT>
                      <a:noFill/>
                    </a:lnT>
                    <a:lnB cap="flat">
                      <a:noFill/>
                    </a:lnB>
                    <a:lnTlToBr>
                      <a:noFill/>
                    </a:lnTlToBr>
                    <a:lnBlToTr>
                      <a:noFill/>
                    </a:lnBlToTr>
                    <a:noFill/>
                  </a:tcPr>
                </a:tc>
              </a:tr>
            </a:tbl>
          </a:graphicData>
        </a:graphic>
      </p:graphicFrame>
      <p:sp>
        <p:nvSpPr>
          <p:cNvPr id="327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5F6C5C4-8FD0-4A6B-AE65-A3D2B06068B1}" type="slidenum">
              <a:rPr lang="en-US" smtClean="0">
                <a:solidFill>
                  <a:srgbClr val="FFFFFF"/>
                </a:solidFill>
              </a:rPr>
              <a:pPr eaLnBrk="1" hangingPunct="1"/>
              <a:t>9</a:t>
            </a:fld>
            <a:endParaRPr lang="en-US" smtClean="0">
              <a:solidFill>
                <a:srgbClr val="FFFFFF"/>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11711</TotalTime>
  <Words>3037</Words>
  <Application>Microsoft Office PowerPoint</Application>
  <PresentationFormat>On-screen Show (4:3)</PresentationFormat>
  <Paragraphs>271</Paragraphs>
  <Slides>36</Slides>
  <Notes>36</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Concourse</vt:lpstr>
      <vt:lpstr>Haz-Map</vt:lpstr>
      <vt:lpstr>Jay A. Brown, MD, MPH</vt:lpstr>
      <vt:lpstr>Outline of Talk </vt:lpstr>
      <vt:lpstr>Chemicals Added to Database</vt:lpstr>
      <vt:lpstr>Controlled Vocabulary of Adverse Effects </vt:lpstr>
      <vt:lpstr>Distilling and Indexing Scientific Information</vt:lpstr>
      <vt:lpstr>Occupational Diseases Are Preventable If the Causes Are Correctly Identified</vt:lpstr>
      <vt:lpstr>Eight Major Tables in Haz-Map</vt:lpstr>
      <vt:lpstr>Each Table Contains Records</vt:lpstr>
      <vt:lpstr>The Chemicals Level</vt:lpstr>
      <vt:lpstr>The Diseases Level</vt:lpstr>
      <vt:lpstr>Hazardous Job Tasks</vt:lpstr>
      <vt:lpstr>Examples of 227 Hazardous Job Tasks</vt:lpstr>
      <vt:lpstr>Examples of 227 Hazardous Job Tasks</vt:lpstr>
      <vt:lpstr>Precursor of Haz-Map</vt:lpstr>
      <vt:lpstr>NIOSH Sentinel Health Events (Occupational) </vt:lpstr>
      <vt:lpstr>SHE(O)s Compared to Haz-Map</vt:lpstr>
      <vt:lpstr>SHE(O)s Compared to Haz-Map</vt:lpstr>
      <vt:lpstr>Information Sources</vt:lpstr>
      <vt:lpstr>Haz-Map Sources of Information</vt:lpstr>
      <vt:lpstr>Internet Resources</vt:lpstr>
      <vt:lpstr>Occupational Diseases</vt:lpstr>
      <vt:lpstr>Metals and Occupational Diseases</vt:lpstr>
      <vt:lpstr>Health Effects of Ionizing Radiation</vt:lpstr>
      <vt:lpstr>Chemicals Linked to Occupational Cancer</vt:lpstr>
      <vt:lpstr>Updating the Database</vt:lpstr>
      <vt:lpstr>Adding and Updating Chemical and Disease Profiles</vt:lpstr>
      <vt:lpstr>2002 Review of Journals</vt:lpstr>
      <vt:lpstr>2008 Review of Journals</vt:lpstr>
      <vt:lpstr>2011 Review of Journals</vt:lpstr>
      <vt:lpstr>More Research Needed</vt:lpstr>
      <vt:lpstr>Peer Review of Haz-Map Methods and Content </vt:lpstr>
      <vt:lpstr>Not Like Editing a Textbook</vt:lpstr>
      <vt:lpstr>Like Editing a Textbook</vt:lpstr>
      <vt:lpstr>Haz-Map Review Environment Since 2000 (NLM) and 2006 (DOL)</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Exposure assessment</dc:title>
  <dc:creator>Jay</dc:creator>
  <cp:lastModifiedBy>Jay</cp:lastModifiedBy>
  <cp:revision>258</cp:revision>
  <cp:lastPrinted>2012-01-10T03:20:30Z</cp:lastPrinted>
  <dcterms:created xsi:type="dcterms:W3CDTF">2011-09-02T17:32:57Z</dcterms:created>
  <dcterms:modified xsi:type="dcterms:W3CDTF">2013-01-07T22:54:33Z</dcterms:modified>
</cp:coreProperties>
</file>